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60" r:id="rId4"/>
    <p:sldId id="261" r:id="rId5"/>
    <p:sldId id="257" r:id="rId6"/>
  </p:sldIdLst>
  <p:sldSz cx="6858000" cy="9144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EFE9"/>
    <a:srgbClr val="D8EE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3042" y="102"/>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9" name="Tytuł 8"/>
          <p:cNvSpPr>
            <a:spLocks noGrp="1"/>
          </p:cNvSpPr>
          <p:nvPr>
            <p:ph type="ctrTitle"/>
          </p:nvPr>
        </p:nvSpPr>
        <p:spPr>
          <a:xfrm>
            <a:off x="400050" y="1828800"/>
            <a:ext cx="5888736" cy="24384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l-PL" smtClean="0"/>
              <a:t>Kliknij, aby edytować styl</a:t>
            </a:r>
            <a:endParaRPr kumimoji="0" lang="en-US"/>
          </a:p>
        </p:txBody>
      </p:sp>
      <p:sp>
        <p:nvSpPr>
          <p:cNvPr id="17" name="Podtytuł 16"/>
          <p:cNvSpPr>
            <a:spLocks noGrp="1"/>
          </p:cNvSpPr>
          <p:nvPr>
            <p:ph type="subTitle" idx="1"/>
          </p:nvPr>
        </p:nvSpPr>
        <p:spPr>
          <a:xfrm>
            <a:off x="400050" y="4304715"/>
            <a:ext cx="5891022" cy="23368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30" name="Symbol zastępczy daty 29"/>
          <p:cNvSpPr>
            <a:spLocks noGrp="1"/>
          </p:cNvSpPr>
          <p:nvPr>
            <p:ph type="dt" sz="half" idx="10"/>
          </p:nvPr>
        </p:nvSpPr>
        <p:spPr/>
        <p:txBody>
          <a:bodyPr/>
          <a:lstStyle/>
          <a:p>
            <a:fld id="{AA3B813E-87A2-4886-9C9B-6B27591BA111}" type="datetimeFigureOut">
              <a:rPr lang="pl-PL" smtClean="0"/>
              <a:pPr/>
              <a:t>2023-07-10</a:t>
            </a:fld>
            <a:endParaRPr lang="pl-PL" dirty="0"/>
          </a:p>
        </p:txBody>
      </p:sp>
      <p:sp>
        <p:nvSpPr>
          <p:cNvPr id="19" name="Symbol zastępczy stopki 18"/>
          <p:cNvSpPr>
            <a:spLocks noGrp="1"/>
          </p:cNvSpPr>
          <p:nvPr>
            <p:ph type="ftr" sz="quarter" idx="11"/>
          </p:nvPr>
        </p:nvSpPr>
        <p:spPr/>
        <p:txBody>
          <a:bodyPr/>
          <a:lstStyle/>
          <a:p>
            <a:endParaRPr lang="pl-PL" dirty="0"/>
          </a:p>
        </p:txBody>
      </p:sp>
      <p:sp>
        <p:nvSpPr>
          <p:cNvPr id="27" name="Symbol zastępczy numeru slajdu 26"/>
          <p:cNvSpPr>
            <a:spLocks noGrp="1"/>
          </p:cNvSpPr>
          <p:nvPr>
            <p:ph type="sldNum" sz="quarter" idx="12"/>
          </p:nvPr>
        </p:nvSpPr>
        <p:spPr/>
        <p:txBody>
          <a:bodyPr/>
          <a:lstStyle/>
          <a:p>
            <a:fld id="{D12CEA18-E125-431C-B9B3-295D9F1B2C62}" type="slidenum">
              <a:rPr lang="pl-PL" smtClean="0"/>
              <a:pPr/>
              <a:t>‹#›</a:t>
            </a:fld>
            <a:endParaRPr lang="pl-P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AA3B813E-87A2-4886-9C9B-6B27591BA111}" type="datetimeFigureOut">
              <a:rPr lang="pl-PL" smtClean="0"/>
              <a:pPr/>
              <a:t>2023-07-10</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D12CEA18-E125-431C-B9B3-295D9F1B2C62}" type="slidenum">
              <a:rPr lang="pl-PL" smtClean="0"/>
              <a:pPr/>
              <a:t>‹#›</a:t>
            </a:fld>
            <a:endParaRPr lang="pl-P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4972050" y="1219202"/>
            <a:ext cx="1543050" cy="6949017"/>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342900" y="1219202"/>
            <a:ext cx="4514850" cy="6949017"/>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AA3B813E-87A2-4886-9C9B-6B27591BA111}" type="datetimeFigureOut">
              <a:rPr lang="pl-PL" smtClean="0"/>
              <a:pPr/>
              <a:t>2023-07-10</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D12CEA18-E125-431C-B9B3-295D9F1B2C62}" type="slidenum">
              <a:rPr lang="pl-PL" smtClean="0"/>
              <a:pPr/>
              <a:t>‹#›</a:t>
            </a:fld>
            <a:endParaRPr lang="pl-P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AA3B813E-87A2-4886-9C9B-6B27591BA111}" type="datetimeFigureOut">
              <a:rPr lang="pl-PL" smtClean="0"/>
              <a:pPr/>
              <a:t>2023-07-10</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D12CEA18-E125-431C-B9B3-295D9F1B2C62}" type="slidenum">
              <a:rPr lang="pl-PL" smtClean="0"/>
              <a:pPr/>
              <a:t>‹#›</a:t>
            </a:fld>
            <a:endParaRPr lang="pl-P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397764" y="1755648"/>
            <a:ext cx="5829300" cy="1816608"/>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397764" y="3606219"/>
            <a:ext cx="5829300" cy="2012949"/>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AA3B813E-87A2-4886-9C9B-6B27591BA111}" type="datetimeFigureOut">
              <a:rPr lang="pl-PL" smtClean="0"/>
              <a:pPr/>
              <a:t>2023-07-10</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D12CEA18-E125-431C-B9B3-295D9F1B2C62}" type="slidenum">
              <a:rPr lang="pl-PL" smtClean="0"/>
              <a:pPr/>
              <a:t>‹#›</a:t>
            </a:fld>
            <a:endParaRPr lang="pl-P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342900" y="938784"/>
            <a:ext cx="6172200" cy="1524000"/>
          </a:xfrm>
        </p:spPr>
        <p:txBody>
          <a:body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342900" y="2560113"/>
            <a:ext cx="3028950" cy="5913120"/>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3486150" y="2560113"/>
            <a:ext cx="3028950" cy="5913120"/>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AA3B813E-87A2-4886-9C9B-6B27591BA111}" type="datetimeFigureOut">
              <a:rPr lang="pl-PL" smtClean="0"/>
              <a:pPr/>
              <a:t>2023-07-10</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D12CEA18-E125-431C-B9B3-295D9F1B2C62}" type="slidenum">
              <a:rPr lang="pl-PL" smtClean="0"/>
              <a:pPr/>
              <a:t>‹#›</a:t>
            </a:fld>
            <a:endParaRPr lang="pl-P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342900" y="938784"/>
            <a:ext cx="6172200" cy="1524000"/>
          </a:xfrm>
        </p:spPr>
        <p:txBody>
          <a:bodyPr tIns="45720" anchor="b"/>
          <a:lstStyle>
            <a:lvl1pPr>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342900" y="2473664"/>
            <a:ext cx="3030141" cy="879136"/>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3483769" y="2479677"/>
            <a:ext cx="3031331" cy="873124"/>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342900" y="3352800"/>
            <a:ext cx="3030141" cy="512762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3483769" y="3352800"/>
            <a:ext cx="3031331" cy="512762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p>
            <a:fld id="{AA3B813E-87A2-4886-9C9B-6B27591BA111}" type="datetimeFigureOut">
              <a:rPr lang="pl-PL" smtClean="0"/>
              <a:pPr/>
              <a:t>2023-07-10</a:t>
            </a:fld>
            <a:endParaRPr lang="pl-PL" dirty="0"/>
          </a:p>
        </p:txBody>
      </p:sp>
      <p:sp>
        <p:nvSpPr>
          <p:cNvPr id="8" name="Symbol zastępczy stopki 7"/>
          <p:cNvSpPr>
            <a:spLocks noGrp="1"/>
          </p:cNvSpPr>
          <p:nvPr>
            <p:ph type="ftr" sz="quarter" idx="11"/>
          </p:nvPr>
        </p:nvSpPr>
        <p:spPr/>
        <p:txBody>
          <a:bodyPr/>
          <a:lstStyle/>
          <a:p>
            <a:endParaRPr lang="pl-PL" dirty="0"/>
          </a:p>
        </p:txBody>
      </p:sp>
      <p:sp>
        <p:nvSpPr>
          <p:cNvPr id="9" name="Symbol zastępczy numeru slajdu 8"/>
          <p:cNvSpPr>
            <a:spLocks noGrp="1"/>
          </p:cNvSpPr>
          <p:nvPr>
            <p:ph type="sldNum" sz="quarter" idx="12"/>
          </p:nvPr>
        </p:nvSpPr>
        <p:spPr/>
        <p:txBody>
          <a:bodyPr/>
          <a:lstStyle/>
          <a:p>
            <a:fld id="{D12CEA18-E125-431C-B9B3-295D9F1B2C62}" type="slidenum">
              <a:rPr lang="pl-PL" smtClean="0"/>
              <a:pPr/>
              <a:t>‹#›</a:t>
            </a:fld>
            <a:endParaRPr lang="pl-P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342900" y="938784"/>
            <a:ext cx="6229350" cy="1524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AA3B813E-87A2-4886-9C9B-6B27591BA111}" type="datetimeFigureOut">
              <a:rPr lang="pl-PL" smtClean="0"/>
              <a:pPr/>
              <a:t>2023-07-10</a:t>
            </a:fld>
            <a:endParaRPr lang="pl-PL" dirty="0"/>
          </a:p>
        </p:txBody>
      </p:sp>
      <p:sp>
        <p:nvSpPr>
          <p:cNvPr id="4" name="Symbol zastępczy stopki 3"/>
          <p:cNvSpPr>
            <a:spLocks noGrp="1"/>
          </p:cNvSpPr>
          <p:nvPr>
            <p:ph type="ftr" sz="quarter" idx="11"/>
          </p:nvPr>
        </p:nvSpPr>
        <p:spPr/>
        <p:txBody>
          <a:bodyPr/>
          <a:lstStyle/>
          <a:p>
            <a:endParaRPr lang="pl-PL" dirty="0"/>
          </a:p>
        </p:txBody>
      </p:sp>
      <p:sp>
        <p:nvSpPr>
          <p:cNvPr id="5" name="Symbol zastępczy numeru slajdu 4"/>
          <p:cNvSpPr>
            <a:spLocks noGrp="1"/>
          </p:cNvSpPr>
          <p:nvPr>
            <p:ph type="sldNum" sz="quarter" idx="12"/>
          </p:nvPr>
        </p:nvSpPr>
        <p:spPr/>
        <p:txBody>
          <a:bodyPr/>
          <a:lstStyle/>
          <a:p>
            <a:fld id="{D12CEA18-E125-431C-B9B3-295D9F1B2C62}" type="slidenum">
              <a:rPr lang="pl-PL" smtClean="0"/>
              <a:pPr/>
              <a:t>‹#›</a:t>
            </a:fld>
            <a:endParaRPr lang="pl-P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AA3B813E-87A2-4886-9C9B-6B27591BA111}" type="datetimeFigureOut">
              <a:rPr lang="pl-PL" smtClean="0"/>
              <a:pPr/>
              <a:t>2023-07-10</a:t>
            </a:fld>
            <a:endParaRPr lang="pl-PL" dirty="0"/>
          </a:p>
        </p:txBody>
      </p:sp>
      <p:sp>
        <p:nvSpPr>
          <p:cNvPr id="3" name="Symbol zastępczy stopki 2"/>
          <p:cNvSpPr>
            <a:spLocks noGrp="1"/>
          </p:cNvSpPr>
          <p:nvPr>
            <p:ph type="ftr" sz="quarter" idx="11"/>
          </p:nvPr>
        </p:nvSpPr>
        <p:spPr/>
        <p:txBody>
          <a:bodyPr/>
          <a:lstStyle/>
          <a:p>
            <a:endParaRPr lang="pl-PL" dirty="0"/>
          </a:p>
        </p:txBody>
      </p:sp>
      <p:sp>
        <p:nvSpPr>
          <p:cNvPr id="4" name="Symbol zastępczy numeru slajdu 3"/>
          <p:cNvSpPr>
            <a:spLocks noGrp="1"/>
          </p:cNvSpPr>
          <p:nvPr>
            <p:ph type="sldNum" sz="quarter" idx="12"/>
          </p:nvPr>
        </p:nvSpPr>
        <p:spPr/>
        <p:txBody>
          <a:bodyPr/>
          <a:lstStyle/>
          <a:p>
            <a:fld id="{D12CEA18-E125-431C-B9B3-295D9F1B2C62}" type="slidenum">
              <a:rPr lang="pl-PL" smtClean="0"/>
              <a:pPr/>
              <a:t>‹#›</a:t>
            </a:fld>
            <a:endParaRPr lang="pl-P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514350" y="685803"/>
            <a:ext cx="2057400" cy="154940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514350" y="2235200"/>
            <a:ext cx="2057400" cy="6096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2681287" y="2235200"/>
            <a:ext cx="3833813" cy="6096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AA3B813E-87A2-4886-9C9B-6B27591BA111}" type="datetimeFigureOut">
              <a:rPr lang="pl-PL" smtClean="0"/>
              <a:pPr/>
              <a:t>2023-07-10</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D12CEA18-E125-431C-B9B3-295D9F1B2C62}" type="slidenum">
              <a:rPr lang="pl-PL" smtClean="0"/>
              <a:pPr/>
              <a:t>‹#›</a:t>
            </a:fld>
            <a:endParaRPr lang="pl-P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Prostokąt ze ściętym i zaokrąglonym rogiem 8"/>
          <p:cNvSpPr/>
          <p:nvPr/>
        </p:nvSpPr>
        <p:spPr>
          <a:xfrm rot="420000" flipV="1">
            <a:off x="2374315" y="1477436"/>
            <a:ext cx="3943350" cy="54864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Trójkąt prostokątny 11"/>
          <p:cNvSpPr/>
          <p:nvPr/>
        </p:nvSpPr>
        <p:spPr>
          <a:xfrm rot="420000" flipV="1">
            <a:off x="6003101" y="7146359"/>
            <a:ext cx="116586" cy="207264"/>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ytuł 1"/>
          <p:cNvSpPr>
            <a:spLocks noGrp="1"/>
          </p:cNvSpPr>
          <p:nvPr>
            <p:ph type="title"/>
          </p:nvPr>
        </p:nvSpPr>
        <p:spPr>
          <a:xfrm>
            <a:off x="457200" y="1569329"/>
            <a:ext cx="1659636" cy="2110161"/>
          </a:xfrm>
        </p:spPr>
        <p:txBody>
          <a:bodyPr vert="horz" lIns="45720" tIns="45720" rIns="45720" bIns="45720" anchor="b"/>
          <a:lstStyle>
            <a:lvl1pPr algn="l">
              <a:buNone/>
              <a:defRPr sz="2000" b="1">
                <a:solidFill>
                  <a:schemeClr val="tx2"/>
                </a:solidFill>
              </a:defRPr>
            </a:lvl1pPr>
          </a:lstStyle>
          <a:p>
            <a:r>
              <a:rPr kumimoji="0" lang="pl-PL" smtClean="0"/>
              <a:t>Kliknij, aby edytować styl</a:t>
            </a:r>
            <a:endParaRPr kumimoji="0" lang="en-US"/>
          </a:p>
        </p:txBody>
      </p:sp>
      <p:sp>
        <p:nvSpPr>
          <p:cNvPr id="4" name="Symbol zastępczy tekstu 3"/>
          <p:cNvSpPr>
            <a:spLocks noGrp="1"/>
          </p:cNvSpPr>
          <p:nvPr>
            <p:ph type="body" sz="half" idx="2"/>
          </p:nvPr>
        </p:nvSpPr>
        <p:spPr>
          <a:xfrm>
            <a:off x="457200" y="3771713"/>
            <a:ext cx="1657350" cy="290576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AA3B813E-87A2-4886-9C9B-6B27591BA111}" type="datetimeFigureOut">
              <a:rPr lang="pl-PL" smtClean="0"/>
              <a:pPr/>
              <a:t>2023-07-10</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a:xfrm>
            <a:off x="6057900" y="8475134"/>
            <a:ext cx="457200" cy="486833"/>
          </a:xfrm>
        </p:spPr>
        <p:txBody>
          <a:bodyPr/>
          <a:lstStyle/>
          <a:p>
            <a:fld id="{D12CEA18-E125-431C-B9B3-295D9F1B2C62}" type="slidenum">
              <a:rPr lang="pl-PL" smtClean="0"/>
              <a:pPr/>
              <a:t>‹#›</a:t>
            </a:fld>
            <a:endParaRPr lang="pl-PL" dirty="0"/>
          </a:p>
        </p:txBody>
      </p:sp>
      <p:sp>
        <p:nvSpPr>
          <p:cNvPr id="3" name="Symbol zastępczy obrazu 2"/>
          <p:cNvSpPr>
            <a:spLocks noGrp="1"/>
          </p:cNvSpPr>
          <p:nvPr>
            <p:ph type="pic" idx="1"/>
          </p:nvPr>
        </p:nvSpPr>
        <p:spPr>
          <a:xfrm rot="420000">
            <a:off x="2614345" y="1599356"/>
            <a:ext cx="3463290" cy="524256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l-PL" dirty="0" smtClean="0"/>
              <a:t>Kliknij ikonę, aby dodać obraz</a:t>
            </a:r>
            <a:endParaRPr kumimoji="0" lang="en-US" dirty="0"/>
          </a:p>
        </p:txBody>
      </p:sp>
      <p:sp>
        <p:nvSpPr>
          <p:cNvPr id="10" name="Dowolny kształt 9"/>
          <p:cNvSpPr>
            <a:spLocks/>
          </p:cNvSpPr>
          <p:nvPr/>
        </p:nvSpPr>
        <p:spPr bwMode="auto">
          <a:xfrm flipV="1">
            <a:off x="-7144" y="7755467"/>
            <a:ext cx="6872288" cy="13885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Dowolny kształt 10"/>
          <p:cNvSpPr>
            <a:spLocks/>
          </p:cNvSpPr>
          <p:nvPr/>
        </p:nvSpPr>
        <p:spPr bwMode="auto">
          <a:xfrm flipV="1">
            <a:off x="3286125" y="8293101"/>
            <a:ext cx="3571875" cy="85090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Dowolny kształt 6"/>
          <p:cNvSpPr>
            <a:spLocks/>
          </p:cNvSpPr>
          <p:nvPr/>
        </p:nvSpPr>
        <p:spPr bwMode="auto">
          <a:xfrm>
            <a:off x="-7144" y="-9525"/>
            <a:ext cx="6872288" cy="13885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Dowolny kształt 7"/>
          <p:cNvSpPr>
            <a:spLocks/>
          </p:cNvSpPr>
          <p:nvPr/>
        </p:nvSpPr>
        <p:spPr bwMode="auto">
          <a:xfrm>
            <a:off x="3286125" y="-9525"/>
            <a:ext cx="3571875" cy="85090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Symbol zastępczy tytułu 8"/>
          <p:cNvSpPr>
            <a:spLocks noGrp="1"/>
          </p:cNvSpPr>
          <p:nvPr>
            <p:ph type="title"/>
          </p:nvPr>
        </p:nvSpPr>
        <p:spPr>
          <a:xfrm>
            <a:off x="342900" y="938784"/>
            <a:ext cx="6172200" cy="1524000"/>
          </a:xfrm>
          <a:prstGeom prst="rect">
            <a:avLst/>
          </a:prstGeom>
        </p:spPr>
        <p:txBody>
          <a:bodyPr vert="horz" lIns="0" rIns="0" bIns="0" anchor="b">
            <a:normAutofit/>
          </a:bodyPr>
          <a:lstStyle/>
          <a:p>
            <a:r>
              <a:rPr kumimoji="0" lang="pl-PL" smtClean="0"/>
              <a:t>Kliknij, aby edytować styl</a:t>
            </a:r>
            <a:endParaRPr kumimoji="0" lang="en-US"/>
          </a:p>
        </p:txBody>
      </p:sp>
      <p:sp>
        <p:nvSpPr>
          <p:cNvPr id="30" name="Symbol zastępczy tekstu 29"/>
          <p:cNvSpPr>
            <a:spLocks noGrp="1"/>
          </p:cNvSpPr>
          <p:nvPr>
            <p:ph type="body" idx="1"/>
          </p:nvPr>
        </p:nvSpPr>
        <p:spPr>
          <a:xfrm>
            <a:off x="342900" y="2580640"/>
            <a:ext cx="6172200" cy="5852160"/>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342900" y="8475134"/>
            <a:ext cx="1600200" cy="486833"/>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A3B813E-87A2-4886-9C9B-6B27591BA111}" type="datetimeFigureOut">
              <a:rPr lang="pl-PL" smtClean="0"/>
              <a:pPr/>
              <a:t>2023-07-10</a:t>
            </a:fld>
            <a:endParaRPr lang="pl-PL" dirty="0"/>
          </a:p>
        </p:txBody>
      </p:sp>
      <p:sp>
        <p:nvSpPr>
          <p:cNvPr id="22" name="Symbol zastępczy stopki 21"/>
          <p:cNvSpPr>
            <a:spLocks noGrp="1"/>
          </p:cNvSpPr>
          <p:nvPr>
            <p:ph type="ftr" sz="quarter" idx="3"/>
          </p:nvPr>
        </p:nvSpPr>
        <p:spPr>
          <a:xfrm>
            <a:off x="2000250" y="8475134"/>
            <a:ext cx="2514600" cy="486833"/>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l-PL" dirty="0"/>
          </a:p>
        </p:txBody>
      </p:sp>
      <p:sp>
        <p:nvSpPr>
          <p:cNvPr id="18" name="Symbol zastępczy numeru slajdu 17"/>
          <p:cNvSpPr>
            <a:spLocks noGrp="1"/>
          </p:cNvSpPr>
          <p:nvPr>
            <p:ph type="sldNum" sz="quarter" idx="4"/>
          </p:nvPr>
        </p:nvSpPr>
        <p:spPr>
          <a:xfrm>
            <a:off x="5943600" y="8475134"/>
            <a:ext cx="571500" cy="486833"/>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12CEA18-E125-431C-B9B3-295D9F1B2C62}" type="slidenum">
              <a:rPr lang="pl-PL" smtClean="0"/>
              <a:pPr/>
              <a:t>‹#›</a:t>
            </a:fld>
            <a:endParaRPr lang="pl-PL" dirty="0"/>
          </a:p>
        </p:txBody>
      </p:sp>
      <p:grpSp>
        <p:nvGrpSpPr>
          <p:cNvPr id="2" name="Grupa 1"/>
          <p:cNvGrpSpPr/>
          <p:nvPr/>
        </p:nvGrpSpPr>
        <p:grpSpPr>
          <a:xfrm>
            <a:off x="-14263" y="269877"/>
            <a:ext cx="6885411" cy="865632"/>
            <a:chOff x="-19045" y="216550"/>
            <a:chExt cx="9180548" cy="649224"/>
          </a:xfrm>
        </p:grpSpPr>
        <p:sp>
          <p:nvSpPr>
            <p:cNvPr id="12" name="Dowolny kształt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Dowolny kształt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gif"/><Relationship Id="rId7" Type="http://schemas.openxmlformats.org/officeDocument/2006/relationships/image" Target="../media/image10.pn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2.jpeg"/><Relationship Id="rId7" Type="http://schemas.openxmlformats.org/officeDocument/2006/relationships/hyperlink" Target="https://www.sciencedirect.com/" TargetMode="External"/><Relationship Id="rId12" Type="http://schemas.openxmlformats.org/officeDocument/2006/relationships/hyperlink" Target="https://wbn.icm.edu.pl/e-ksiazki/" TargetMode="External"/><Relationship Id="rId2" Type="http://schemas.openxmlformats.org/officeDocument/2006/relationships/hyperlink" Target="https://www.infona.pl/" TargetMode="External"/><Relationship Id="rId1" Type="http://schemas.openxmlformats.org/officeDocument/2006/relationships/slideLayout" Target="../slideLayouts/slideLayout7.xml"/><Relationship Id="rId6" Type="http://schemas.openxmlformats.org/officeDocument/2006/relationships/hyperlink" Target="https://link.springer.com/" TargetMode="External"/><Relationship Id="rId11" Type="http://schemas.openxmlformats.org/officeDocument/2006/relationships/image" Target="../media/image16.png"/><Relationship Id="rId5" Type="http://schemas.openxmlformats.org/officeDocument/2006/relationships/image" Target="../media/image13.png"/><Relationship Id="rId10" Type="http://schemas.openxmlformats.org/officeDocument/2006/relationships/image" Target="../media/image15.png"/><Relationship Id="rId4" Type="http://schemas.openxmlformats.org/officeDocument/2006/relationships/image" Target="../media/image12.png"/><Relationship Id="rId9" Type="http://schemas.openxmlformats.org/officeDocument/2006/relationships/hyperlink" Target="https://onlinelibrary.wiley.co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2" descr="DSC_logo"/>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754756" y="1"/>
            <a:ext cx="1102872" cy="1142976"/>
          </a:xfrm>
          <a:prstGeom prst="rect">
            <a:avLst/>
          </a:prstGeom>
          <a:noFill/>
          <a:ln w="9525">
            <a:noFill/>
            <a:miter lim="800000"/>
            <a:headEnd/>
            <a:tailEnd/>
          </a:ln>
        </p:spPr>
      </p:pic>
      <p:sp>
        <p:nvSpPr>
          <p:cNvPr id="5" name="Prostokąt 4"/>
          <p:cNvSpPr/>
          <p:nvPr/>
        </p:nvSpPr>
        <p:spPr>
          <a:xfrm>
            <a:off x="357166" y="1357290"/>
            <a:ext cx="6091433" cy="584775"/>
          </a:xfrm>
          <a:prstGeom prst="rect">
            <a:avLst/>
          </a:prstGeom>
          <a:noFill/>
        </p:spPr>
        <p:txBody>
          <a:bodyPr wrap="square" lIns="91440" tIns="45720" rIns="91440" bIns="45720">
            <a:spAutoFit/>
          </a:bodyPr>
          <a:lstStyle/>
          <a:p>
            <a:pPr algn="ctr"/>
            <a:r>
              <a:rPr lang="pl-PL" sz="1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bIBLIOTEKA NAUKOWA WIM ZAPRASZA do korzystania z Baz danych</a:t>
            </a:r>
            <a:endParaRPr lang="pl-PL"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6" name="Obraz 5" descr="WBN - Wirtualna Biblioteka Nauki"/>
          <p:cNvPicPr/>
          <p:nvPr/>
        </p:nvPicPr>
        <p:blipFill>
          <a:blip r:embed="rId3"/>
          <a:srcRect/>
          <a:stretch>
            <a:fillRect/>
          </a:stretch>
        </p:blipFill>
        <p:spPr bwMode="auto">
          <a:xfrm>
            <a:off x="267869" y="2285985"/>
            <a:ext cx="1518057" cy="714379"/>
          </a:xfrm>
          <a:prstGeom prst="rect">
            <a:avLst/>
          </a:prstGeom>
          <a:noFill/>
          <a:ln w="6350">
            <a:solidFill>
              <a:schemeClr val="tx1"/>
            </a:solidFill>
            <a:miter lim="800000"/>
            <a:headEnd/>
            <a:tailEnd/>
          </a:ln>
        </p:spPr>
      </p:pic>
      <p:sp>
        <p:nvSpPr>
          <p:cNvPr id="2052" name="Rectangle 4"/>
          <p:cNvSpPr>
            <a:spLocks noChangeArrowheads="1"/>
          </p:cNvSpPr>
          <p:nvPr/>
        </p:nvSpPr>
        <p:spPr bwMode="auto">
          <a:xfrm>
            <a:off x="1857364" y="2190734"/>
            <a:ext cx="4786346" cy="9387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l-PL" sz="1100" b="0" i="0" u="none" strike="noStrike" cap="none" normalizeH="0" baseline="0" dirty="0" smtClean="0">
                <a:ln>
                  <a:noFill/>
                </a:ln>
                <a:solidFill>
                  <a:srgbClr val="1B1B1B"/>
                </a:solidFill>
                <a:effectLst/>
                <a:latin typeface="Arial" pitchFamily="34" charset="0"/>
                <a:ea typeface="Calibri" pitchFamily="34" charset="0"/>
                <a:cs typeface="Arial" pitchFamily="34" charset="0"/>
              </a:rPr>
              <a:t>Narzędzie, kt</a:t>
            </a:r>
            <a:r>
              <a:rPr kumimoji="0" lang="pl-PL" sz="1100" b="0" i="0" u="none" strike="noStrike" cap="none" normalizeH="0" baseline="0" dirty="0" smtClean="0">
                <a:ln>
                  <a:noFill/>
                </a:ln>
                <a:solidFill>
                  <a:srgbClr val="1B1B1B"/>
                </a:solidFill>
                <a:effectLst/>
                <a:latin typeface="Calibri"/>
                <a:ea typeface="Calibri" pitchFamily="34" charset="0"/>
                <a:cs typeface="Arial" pitchFamily="34" charset="0"/>
              </a:rPr>
              <a:t>ó</a:t>
            </a:r>
            <a:r>
              <a:rPr kumimoji="0" lang="pl-PL" sz="1100" b="0" i="0" u="none" strike="noStrike" cap="none" normalizeH="0" baseline="0" dirty="0" smtClean="0">
                <a:ln>
                  <a:noFill/>
                </a:ln>
                <a:solidFill>
                  <a:srgbClr val="1B1B1B"/>
                </a:solidFill>
                <a:effectLst/>
                <a:latin typeface="Arial" pitchFamily="34" charset="0"/>
                <a:ea typeface="Calibri" pitchFamily="34" charset="0"/>
                <a:cs typeface="Arial" pitchFamily="34" charset="0"/>
              </a:rPr>
              <a:t>re umożliwia wszystkim polskim naukowcom bezpłatny dostęp do światowych zasob</a:t>
            </a:r>
            <a:r>
              <a:rPr kumimoji="0" lang="pl-PL" sz="1100" b="0" i="0" u="none" strike="noStrike" cap="none" normalizeH="0" baseline="0" dirty="0" smtClean="0">
                <a:ln>
                  <a:noFill/>
                </a:ln>
                <a:solidFill>
                  <a:srgbClr val="1B1B1B"/>
                </a:solidFill>
                <a:effectLst/>
                <a:latin typeface="Calibri"/>
                <a:ea typeface="Calibri" pitchFamily="34" charset="0"/>
                <a:cs typeface="Arial" pitchFamily="34" charset="0"/>
              </a:rPr>
              <a:t>ó</a:t>
            </a:r>
            <a:r>
              <a:rPr kumimoji="0" lang="pl-PL" sz="1100" b="0" i="0" u="none" strike="noStrike" cap="none" normalizeH="0" baseline="0" dirty="0" smtClean="0">
                <a:ln>
                  <a:noFill/>
                </a:ln>
                <a:solidFill>
                  <a:srgbClr val="1B1B1B"/>
                </a:solidFill>
                <a:effectLst/>
                <a:latin typeface="Arial" pitchFamily="34" charset="0"/>
                <a:ea typeface="Calibri" pitchFamily="34" charset="0"/>
                <a:cs typeface="Arial" pitchFamily="34" charset="0"/>
              </a:rPr>
              <a:t>w wiedzy </a:t>
            </a:r>
            <a:r>
              <a:rPr kumimoji="0" lang="pl-PL" sz="1100" b="0" i="0" u="none" strike="noStrike" cap="none" normalizeH="0" baseline="0" dirty="0" smtClean="0">
                <a:ln>
                  <a:noFill/>
                </a:ln>
                <a:solidFill>
                  <a:srgbClr val="1B1B1B"/>
                </a:solidFill>
                <a:effectLst/>
                <a:latin typeface="Calibri"/>
                <a:ea typeface="Calibri" pitchFamily="34" charset="0"/>
                <a:cs typeface="Arial" pitchFamily="34" charset="0"/>
              </a:rPr>
              <a:t>–</a:t>
            </a:r>
            <a:r>
              <a:rPr kumimoji="0" lang="pl-PL" sz="1100" b="0" i="0" u="none" strike="noStrike" cap="none" normalizeH="0" baseline="0" dirty="0" smtClean="0">
                <a:ln>
                  <a:noFill/>
                </a:ln>
                <a:solidFill>
                  <a:srgbClr val="1B1B1B"/>
                </a:solidFill>
                <a:effectLst/>
                <a:latin typeface="Arial" pitchFamily="34" charset="0"/>
                <a:ea typeface="Calibri" pitchFamily="34" charset="0"/>
                <a:cs typeface="Arial" pitchFamily="34" charset="0"/>
              </a:rPr>
              <a:t> elektronicznych baz danych oraz czasopism i publikacji naukowych w wersji elektronicznej. Program realizowany </a:t>
            </a:r>
            <a:r>
              <a:rPr lang="pl-PL" sz="900" dirty="0" smtClean="0">
                <a:latin typeface="Arial" pitchFamily="34" charset="0"/>
                <a:ea typeface="Calibri" pitchFamily="34" charset="0"/>
                <a:cs typeface="Arial" pitchFamily="34" charset="0"/>
              </a:rPr>
              <a:t> </a:t>
            </a:r>
            <a:r>
              <a:rPr kumimoji="0" lang="pl-PL" sz="1100" b="0" i="0" u="none" strike="noStrike" cap="none" normalizeH="0" baseline="0" dirty="0" smtClean="0">
                <a:ln>
                  <a:noFill/>
                </a:ln>
                <a:solidFill>
                  <a:srgbClr val="1B1B1B"/>
                </a:solidFill>
                <a:effectLst/>
                <a:latin typeface="Arial" pitchFamily="34" charset="0"/>
                <a:ea typeface="Calibri" pitchFamily="34" charset="0"/>
                <a:cs typeface="Arial" pitchFamily="34" charset="0"/>
              </a:rPr>
              <a:t>na zasadzie licencji krajowej</a:t>
            </a:r>
            <a:r>
              <a:rPr kumimoji="0" lang="pl-PL" sz="1100" b="0" i="0" u="none" strike="noStrike" cap="none" normalizeH="0" dirty="0" smtClean="0">
                <a:ln>
                  <a:noFill/>
                </a:ln>
                <a:solidFill>
                  <a:srgbClr val="1B1B1B"/>
                </a:solidFill>
                <a:effectLst/>
                <a:latin typeface="Arial" pitchFamily="34" charset="0"/>
                <a:ea typeface="Calibri" pitchFamily="34" charset="0"/>
                <a:cs typeface="Arial" pitchFamily="34" charset="0"/>
              </a:rPr>
              <a:t> ze środków Ministerstwa Edukacji i Nauki.</a:t>
            </a:r>
            <a:endParaRPr kumimoji="0" lang="pl-P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Prostokąt 11"/>
          <p:cNvSpPr/>
          <p:nvPr/>
        </p:nvSpPr>
        <p:spPr>
          <a:xfrm>
            <a:off x="357166" y="3571868"/>
            <a:ext cx="6000792" cy="492443"/>
          </a:xfrm>
          <a:prstGeom prst="rect">
            <a:avLst/>
          </a:prstGeom>
        </p:spPr>
        <p:txBody>
          <a:bodyPr wrap="square">
            <a:spAutoFit/>
          </a:bodyPr>
          <a:lstStyle/>
          <a:p>
            <a:pPr lvl="0" algn="ctr" fontAlgn="base">
              <a:spcBef>
                <a:spcPct val="0"/>
              </a:spcBef>
              <a:spcAft>
                <a:spcPct val="0"/>
              </a:spcAft>
            </a:pPr>
            <a:r>
              <a:rPr lang="pl-PL" sz="13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Bazy bibliograficzno-abstraktowe </a:t>
            </a:r>
          </a:p>
          <a:p>
            <a:pPr lvl="0" algn="ctr" fontAlgn="base">
              <a:spcBef>
                <a:spcPct val="0"/>
              </a:spcBef>
              <a:spcAft>
                <a:spcPct val="0"/>
              </a:spcAft>
            </a:pPr>
            <a:r>
              <a:rPr lang="pl-PL" sz="13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z możliwością dostępu do pełnych tekstów</a:t>
            </a:r>
          </a:p>
        </p:txBody>
      </p:sp>
      <p:pic>
        <p:nvPicPr>
          <p:cNvPr id="13" name="Obraz 12"/>
          <p:cNvPicPr/>
          <p:nvPr/>
        </p:nvPicPr>
        <p:blipFill>
          <a:blip r:embed="rId4"/>
          <a:srcRect/>
          <a:stretch>
            <a:fillRect/>
          </a:stretch>
        </p:blipFill>
        <p:spPr bwMode="auto">
          <a:xfrm>
            <a:off x="285728" y="4929190"/>
            <a:ext cx="1214445" cy="500066"/>
          </a:xfrm>
          <a:prstGeom prst="rect">
            <a:avLst/>
          </a:prstGeom>
          <a:noFill/>
          <a:ln w="6350">
            <a:solidFill>
              <a:schemeClr val="tx1"/>
            </a:solidFill>
            <a:miter lim="800000"/>
            <a:headEnd/>
            <a:tailEnd/>
          </a:ln>
        </p:spPr>
      </p:pic>
      <p:sp>
        <p:nvSpPr>
          <p:cNvPr id="15" name="pole tekstowe 14"/>
          <p:cNvSpPr txBox="1"/>
          <p:nvPr/>
        </p:nvSpPr>
        <p:spPr>
          <a:xfrm>
            <a:off x="1785926" y="6286512"/>
            <a:ext cx="4857784" cy="2123658"/>
          </a:xfrm>
          <a:prstGeom prst="rect">
            <a:avLst/>
          </a:prstGeom>
          <a:noFill/>
        </p:spPr>
        <p:txBody>
          <a:bodyPr wrap="square" rtlCol="0">
            <a:spAutoFit/>
          </a:bodyPr>
          <a:lstStyle/>
          <a:p>
            <a:pPr lvl="0" algn="just"/>
            <a:r>
              <a:rPr lang="pl-PL" sz="1100" dirty="0" smtClean="0">
                <a:solidFill>
                  <a:schemeClr val="bg2">
                    <a:lumMod val="10000"/>
                  </a:schemeClr>
                </a:solidFill>
              </a:rPr>
              <a:t>Baza Web of Science to wielodziedzinowa baza bibliograficzna. Platforma udostępnia bazy do poszukiwania informacji na wybrany temat, prowadzenia analiz cytowań konkretnych publikacji lub autorów, a także narzędzia wspomagające prace naukowca. </a:t>
            </a:r>
          </a:p>
          <a:p>
            <a:pPr lvl="0" algn="just"/>
            <a:r>
              <a:rPr lang="pl-PL" sz="1100" dirty="0" smtClean="0">
                <a:solidFill>
                  <a:schemeClr val="bg2">
                    <a:lumMod val="10000"/>
                  </a:schemeClr>
                </a:solidFill>
              </a:rPr>
              <a:t>Zawiera m.in. następujące </a:t>
            </a:r>
            <a:r>
              <a:rPr lang="en-US" sz="1100" dirty="0" err="1" smtClean="0">
                <a:solidFill>
                  <a:schemeClr val="bg2">
                    <a:lumMod val="10000"/>
                  </a:schemeClr>
                </a:solidFill>
              </a:rPr>
              <a:t>indeksy</a:t>
            </a:r>
            <a:r>
              <a:rPr lang="en-US" sz="1100" dirty="0" smtClean="0">
                <a:solidFill>
                  <a:schemeClr val="bg2">
                    <a:lumMod val="10000"/>
                  </a:schemeClr>
                </a:solidFill>
              </a:rPr>
              <a:t>:</a:t>
            </a:r>
            <a:endParaRPr lang="pl-PL" sz="1100" dirty="0" smtClean="0">
              <a:solidFill>
                <a:schemeClr val="bg2">
                  <a:lumMod val="10000"/>
                </a:schemeClr>
              </a:solidFill>
            </a:endParaRPr>
          </a:p>
          <a:p>
            <a:pPr lvl="0" algn="just"/>
            <a:r>
              <a:rPr lang="en-US" sz="1100" dirty="0" smtClean="0">
                <a:solidFill>
                  <a:schemeClr val="bg2">
                    <a:lumMod val="10000"/>
                  </a:schemeClr>
                </a:solidFill>
              </a:rPr>
              <a:t>- Science Citation Index Expanded (SCIE),</a:t>
            </a:r>
            <a:endParaRPr lang="pl-PL" sz="1100" dirty="0" smtClean="0">
              <a:solidFill>
                <a:schemeClr val="bg2">
                  <a:lumMod val="10000"/>
                </a:schemeClr>
              </a:solidFill>
            </a:endParaRPr>
          </a:p>
          <a:p>
            <a:pPr lvl="0" algn="just"/>
            <a:r>
              <a:rPr lang="en-US" sz="1100" dirty="0" smtClean="0">
                <a:solidFill>
                  <a:schemeClr val="bg2">
                    <a:lumMod val="10000"/>
                  </a:schemeClr>
                </a:solidFill>
              </a:rPr>
              <a:t>- Social Sciences Citation Index (SSCI),</a:t>
            </a:r>
            <a:endParaRPr lang="pl-PL" sz="1100" dirty="0" smtClean="0">
              <a:solidFill>
                <a:schemeClr val="bg2">
                  <a:lumMod val="10000"/>
                </a:schemeClr>
              </a:solidFill>
            </a:endParaRPr>
          </a:p>
          <a:p>
            <a:pPr lvl="0" algn="just">
              <a:buFontTx/>
              <a:buChar char="-"/>
            </a:pPr>
            <a:r>
              <a:rPr lang="pl-PL" sz="1100" dirty="0" smtClean="0">
                <a:solidFill>
                  <a:schemeClr val="bg2">
                    <a:lumMod val="10000"/>
                  </a:schemeClr>
                </a:solidFill>
              </a:rPr>
              <a:t> </a:t>
            </a:r>
            <a:r>
              <a:rPr lang="en-US" sz="1100" dirty="0" smtClean="0">
                <a:solidFill>
                  <a:schemeClr val="bg2">
                    <a:lumMod val="10000"/>
                  </a:schemeClr>
                </a:solidFill>
              </a:rPr>
              <a:t>Art &amp; Humanities Citation Index (AHCI),</a:t>
            </a:r>
            <a:endParaRPr lang="pl-PL" sz="1100" dirty="0" smtClean="0">
              <a:solidFill>
                <a:schemeClr val="bg2">
                  <a:lumMod val="10000"/>
                </a:schemeClr>
              </a:solidFill>
            </a:endParaRPr>
          </a:p>
          <a:p>
            <a:pPr lvl="0" algn="just">
              <a:buFontTx/>
              <a:buChar char="-"/>
            </a:pPr>
            <a:r>
              <a:rPr lang="pl-PL" sz="1100" dirty="0" smtClean="0">
                <a:solidFill>
                  <a:schemeClr val="bg2">
                    <a:lumMod val="10000"/>
                  </a:schemeClr>
                </a:solidFill>
              </a:rPr>
              <a:t> </a:t>
            </a:r>
            <a:r>
              <a:rPr lang="en-US" sz="1100" dirty="0" smtClean="0">
                <a:solidFill>
                  <a:schemeClr val="bg2">
                    <a:lumMod val="10000"/>
                  </a:schemeClr>
                </a:solidFill>
              </a:rPr>
              <a:t>Conference Proceedings Citation Index (CPCI)</a:t>
            </a:r>
            <a:endParaRPr lang="pl-PL" sz="1100" dirty="0" smtClean="0">
              <a:solidFill>
                <a:schemeClr val="bg2">
                  <a:lumMod val="10000"/>
                </a:schemeClr>
              </a:solidFill>
            </a:endParaRPr>
          </a:p>
          <a:p>
            <a:pPr lvl="0" algn="just"/>
            <a:r>
              <a:rPr lang="en-US" sz="1100" dirty="0" err="1" smtClean="0">
                <a:solidFill>
                  <a:schemeClr val="bg2">
                    <a:lumMod val="10000"/>
                  </a:schemeClr>
                </a:solidFill>
              </a:rPr>
              <a:t>Pakiet</a:t>
            </a:r>
            <a:r>
              <a:rPr lang="en-US" sz="1100" dirty="0" smtClean="0">
                <a:solidFill>
                  <a:schemeClr val="bg2">
                    <a:lumMod val="10000"/>
                  </a:schemeClr>
                </a:solidFill>
              </a:rPr>
              <a:t> Web of Science tworzy </a:t>
            </a:r>
            <a:r>
              <a:rPr lang="en-US" sz="1100" dirty="0" err="1" smtClean="0">
                <a:solidFill>
                  <a:schemeClr val="bg2">
                    <a:lumMod val="10000"/>
                  </a:schemeClr>
                </a:solidFill>
              </a:rPr>
              <a:t>również</a:t>
            </a:r>
            <a:r>
              <a:rPr lang="en-US" sz="1100" dirty="0" smtClean="0">
                <a:solidFill>
                  <a:schemeClr val="bg2">
                    <a:lumMod val="10000"/>
                  </a:schemeClr>
                </a:solidFill>
              </a:rPr>
              <a:t> </a:t>
            </a:r>
            <a:r>
              <a:rPr lang="en-US" sz="1100" dirty="0" err="1" smtClean="0">
                <a:solidFill>
                  <a:schemeClr val="bg2">
                    <a:lumMod val="10000"/>
                  </a:schemeClr>
                </a:solidFill>
              </a:rPr>
              <a:t>baza</a:t>
            </a:r>
            <a:r>
              <a:rPr lang="en-US" sz="1100" dirty="0" smtClean="0">
                <a:solidFill>
                  <a:schemeClr val="bg2">
                    <a:lumMod val="10000"/>
                  </a:schemeClr>
                </a:solidFill>
              </a:rPr>
              <a:t> bibliometryczna</a:t>
            </a:r>
            <a:r>
              <a:rPr lang="pl-PL" sz="1100" dirty="0" smtClean="0">
                <a:solidFill>
                  <a:schemeClr val="bg2">
                    <a:lumMod val="10000"/>
                  </a:schemeClr>
                </a:solidFill>
              </a:rPr>
              <a:t> J</a:t>
            </a:r>
            <a:r>
              <a:rPr lang="en-US" sz="1100" dirty="0" err="1" smtClean="0">
                <a:solidFill>
                  <a:schemeClr val="bg2">
                    <a:lumMod val="10000"/>
                  </a:schemeClr>
                </a:solidFill>
              </a:rPr>
              <a:t>urnal</a:t>
            </a:r>
            <a:r>
              <a:rPr lang="en-US" sz="1100" dirty="0" smtClean="0">
                <a:solidFill>
                  <a:schemeClr val="bg2">
                    <a:lumMod val="10000"/>
                  </a:schemeClr>
                </a:solidFill>
              </a:rPr>
              <a:t> Citation Reports (JCR)</a:t>
            </a:r>
            <a:r>
              <a:rPr lang="pl-PL" sz="1100" dirty="0" smtClean="0">
                <a:solidFill>
                  <a:schemeClr val="bg2">
                    <a:lumMod val="10000"/>
                  </a:schemeClr>
                </a:solidFill>
              </a:rPr>
              <a:t> oraz narzędzia służące pozyskaniu informacji dotyczących cytowań  i  współczynnika </a:t>
            </a:r>
            <a:r>
              <a:rPr lang="pl-PL" sz="1100" dirty="0" err="1" smtClean="0">
                <a:solidFill>
                  <a:schemeClr val="bg2">
                    <a:lumMod val="10000"/>
                  </a:schemeClr>
                </a:solidFill>
              </a:rPr>
              <a:t>Hirscha</a:t>
            </a:r>
            <a:r>
              <a:rPr lang="pl-PL" sz="1100" dirty="0" smtClean="0">
                <a:solidFill>
                  <a:schemeClr val="bg2">
                    <a:lumMod val="10000"/>
                  </a:schemeClr>
                </a:solidFill>
              </a:rPr>
              <a:t> (h </a:t>
            </a:r>
            <a:r>
              <a:rPr lang="pl-PL" sz="1100" dirty="0" err="1" smtClean="0">
                <a:solidFill>
                  <a:schemeClr val="bg2">
                    <a:lumMod val="10000"/>
                  </a:schemeClr>
                </a:solidFill>
              </a:rPr>
              <a:t>index</a:t>
            </a:r>
            <a:r>
              <a:rPr lang="pl-PL" sz="1100" dirty="0" smtClean="0">
                <a:solidFill>
                  <a:schemeClr val="bg2">
                    <a:lumMod val="10000"/>
                  </a:schemeClr>
                </a:solidFill>
              </a:rPr>
              <a:t>).</a:t>
            </a:r>
            <a:endParaRPr lang="pl-PL" sz="1100" dirty="0">
              <a:solidFill>
                <a:schemeClr val="bg2">
                  <a:lumMod val="10000"/>
                </a:schemeClr>
              </a:solidFill>
            </a:endParaRPr>
          </a:p>
        </p:txBody>
      </p:sp>
      <p:sp>
        <p:nvSpPr>
          <p:cNvPr id="16" name="pole tekstowe 15"/>
          <p:cNvSpPr txBox="1"/>
          <p:nvPr/>
        </p:nvSpPr>
        <p:spPr>
          <a:xfrm>
            <a:off x="1714488" y="4572000"/>
            <a:ext cx="5000660" cy="1277273"/>
          </a:xfrm>
          <a:prstGeom prst="rect">
            <a:avLst/>
          </a:prstGeom>
          <a:noFill/>
        </p:spPr>
        <p:txBody>
          <a:bodyPr wrap="square" rtlCol="0">
            <a:spAutoFit/>
          </a:bodyPr>
          <a:lstStyle/>
          <a:p>
            <a:pPr algn="just"/>
            <a:r>
              <a:rPr lang="pl-PL" sz="1100" dirty="0" err="1" smtClean="0">
                <a:solidFill>
                  <a:schemeClr val="bg2">
                    <a:lumMod val="10000"/>
                  </a:schemeClr>
                </a:solidFill>
              </a:rPr>
              <a:t>Scopus</a:t>
            </a:r>
            <a:r>
              <a:rPr lang="pl-PL" sz="1100" dirty="0" smtClean="0">
                <a:solidFill>
                  <a:schemeClr val="bg2">
                    <a:lumMod val="10000"/>
                  </a:schemeClr>
                </a:solidFill>
              </a:rPr>
              <a:t> to baza wielodziedzinowa baza wyszukiwawcza wydawnictwa </a:t>
            </a:r>
            <a:r>
              <a:rPr lang="pl-PL" sz="1100" dirty="0" err="1" smtClean="0">
                <a:solidFill>
                  <a:schemeClr val="bg2">
                    <a:lumMod val="10000"/>
                  </a:schemeClr>
                </a:solidFill>
              </a:rPr>
              <a:t>Elsevier</a:t>
            </a:r>
            <a:r>
              <a:rPr lang="pl-PL" sz="1100" dirty="0" smtClean="0">
                <a:solidFill>
                  <a:schemeClr val="bg2">
                    <a:lumMod val="10000"/>
                  </a:schemeClr>
                </a:solidFill>
              </a:rPr>
              <a:t> indeksująca piśmiennictwo z dziedziny nauk przyrodniczych, inżynieryjnych, medycznych oraz społecznych, zawierająca informacje o opublikowanych pracach naukowych, takich jak artykuły w czasopismach naukowych, książki, materiały konferencyjne oraz patenty. Ponadto </a:t>
            </a:r>
            <a:r>
              <a:rPr lang="pl-PL" sz="1100" dirty="0" err="1" smtClean="0">
                <a:solidFill>
                  <a:schemeClr val="bg2">
                    <a:lumMod val="10000"/>
                  </a:schemeClr>
                </a:solidFill>
              </a:rPr>
              <a:t>Scopus</a:t>
            </a:r>
            <a:r>
              <a:rPr lang="pl-PL" sz="1100" dirty="0" smtClean="0">
                <a:solidFill>
                  <a:schemeClr val="bg2">
                    <a:lumMod val="10000"/>
                  </a:schemeClr>
                </a:solidFill>
              </a:rPr>
              <a:t> posiada narzędzia umożliwiające uzyskanie informacji o cytowaniach i  współczynniku </a:t>
            </a:r>
            <a:r>
              <a:rPr lang="pl-PL" sz="1100" dirty="0" err="1" smtClean="0">
                <a:solidFill>
                  <a:schemeClr val="bg2">
                    <a:lumMod val="10000"/>
                  </a:schemeClr>
                </a:solidFill>
              </a:rPr>
              <a:t>Hirscha</a:t>
            </a:r>
            <a:r>
              <a:rPr lang="pl-PL" sz="1100" dirty="0" smtClean="0">
                <a:solidFill>
                  <a:schemeClr val="bg2">
                    <a:lumMod val="10000"/>
                  </a:schemeClr>
                </a:solidFill>
              </a:rPr>
              <a:t> (h </a:t>
            </a:r>
            <a:r>
              <a:rPr lang="pl-PL" sz="1100" dirty="0" err="1" smtClean="0">
                <a:solidFill>
                  <a:schemeClr val="bg2">
                    <a:lumMod val="10000"/>
                  </a:schemeClr>
                </a:solidFill>
              </a:rPr>
              <a:t>index</a:t>
            </a:r>
            <a:r>
              <a:rPr lang="pl-PL" sz="1100" dirty="0" smtClean="0">
                <a:solidFill>
                  <a:schemeClr val="bg2">
                    <a:lumMod val="10000"/>
                  </a:schemeClr>
                </a:solidFill>
              </a:rPr>
              <a:t>).</a:t>
            </a:r>
            <a:endParaRPr lang="pl-PL" sz="1100" dirty="0">
              <a:solidFill>
                <a:schemeClr val="bg2">
                  <a:lumMod val="10000"/>
                </a:schemeClr>
              </a:solidFill>
            </a:endParaRPr>
          </a:p>
        </p:txBody>
      </p:sp>
      <p:pic>
        <p:nvPicPr>
          <p:cNvPr id="7" name="Obraz 6"/>
          <p:cNvPicPr>
            <a:picLocks noChangeAspect="1"/>
          </p:cNvPicPr>
          <p:nvPr/>
        </p:nvPicPr>
        <p:blipFill>
          <a:blip r:embed="rId5"/>
          <a:stretch>
            <a:fillRect/>
          </a:stretch>
        </p:blipFill>
        <p:spPr>
          <a:xfrm>
            <a:off x="133045" y="6876256"/>
            <a:ext cx="1628800" cy="53483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2" descr="DSC_logo"/>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643182" y="0"/>
            <a:ext cx="1071570" cy="1285852"/>
          </a:xfrm>
          <a:prstGeom prst="rect">
            <a:avLst/>
          </a:prstGeom>
          <a:noFill/>
          <a:ln w="9525">
            <a:noFill/>
            <a:miter lim="800000"/>
            <a:headEnd/>
            <a:tailEnd/>
          </a:ln>
        </p:spPr>
      </p:pic>
      <p:sp>
        <p:nvSpPr>
          <p:cNvPr id="15361" name="Rectangle 1"/>
          <p:cNvSpPr>
            <a:spLocks noChangeArrowheads="1"/>
          </p:cNvSpPr>
          <p:nvPr/>
        </p:nvSpPr>
        <p:spPr bwMode="auto">
          <a:xfrm>
            <a:off x="2071678" y="1214414"/>
            <a:ext cx="2906052" cy="2923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300" b="1" i="0" u="none" strike="noStrike" cap="all"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Bazy danych z prenumeraty</a:t>
            </a:r>
          </a:p>
        </p:txBody>
      </p:sp>
      <p:pic>
        <p:nvPicPr>
          <p:cNvPr id="10" name="Obraz 9" descr="https://bur.ur.edu.pl/sites/default/files/logo_gbl.gif"/>
          <p:cNvPicPr/>
          <p:nvPr/>
        </p:nvPicPr>
        <p:blipFill>
          <a:blip r:embed="rId3">
            <a:extLst>
              <a:ext uri="{28A0092B-C50C-407E-A947-70E740481C1C}">
                <a14:useLocalDpi xmlns:a14="http://schemas.microsoft.com/office/drawing/2010/main" val="0"/>
              </a:ext>
            </a:extLst>
          </a:blip>
          <a:srcRect/>
          <a:stretch>
            <a:fillRect/>
          </a:stretch>
        </p:blipFill>
        <p:spPr bwMode="auto">
          <a:xfrm>
            <a:off x="642918" y="1785918"/>
            <a:ext cx="857256" cy="762005"/>
          </a:xfrm>
          <a:prstGeom prst="rect">
            <a:avLst/>
          </a:prstGeom>
          <a:noFill/>
          <a:ln w="6350">
            <a:solidFill>
              <a:schemeClr val="tx1"/>
            </a:solidFill>
          </a:ln>
        </p:spPr>
      </p:pic>
      <p:pic>
        <p:nvPicPr>
          <p:cNvPr id="13" name="Obraz 12"/>
          <p:cNvPicPr/>
          <p:nvPr/>
        </p:nvPicPr>
        <p:blipFill>
          <a:blip r:embed="rId4"/>
          <a:srcRect/>
          <a:stretch>
            <a:fillRect/>
          </a:stretch>
        </p:blipFill>
        <p:spPr bwMode="auto">
          <a:xfrm>
            <a:off x="428604" y="6572264"/>
            <a:ext cx="1071570" cy="642942"/>
          </a:xfrm>
          <a:prstGeom prst="rect">
            <a:avLst/>
          </a:prstGeom>
          <a:noFill/>
          <a:ln w="6350">
            <a:solidFill>
              <a:schemeClr val="tx1"/>
            </a:solidFill>
            <a:miter lim="800000"/>
            <a:headEnd/>
            <a:tailEnd/>
          </a:ln>
        </p:spPr>
      </p:pic>
      <p:pic>
        <p:nvPicPr>
          <p:cNvPr id="15369" name="Picture 9"/>
          <p:cNvPicPr>
            <a:picLocks noChangeAspect="1" noChangeArrowheads="1"/>
          </p:cNvPicPr>
          <p:nvPr/>
        </p:nvPicPr>
        <p:blipFill>
          <a:blip r:embed="rId5"/>
          <a:srcRect/>
          <a:stretch>
            <a:fillRect/>
          </a:stretch>
        </p:blipFill>
        <p:spPr bwMode="auto">
          <a:xfrm>
            <a:off x="214290" y="4286248"/>
            <a:ext cx="1384229" cy="785818"/>
          </a:xfrm>
          <a:prstGeom prst="rect">
            <a:avLst/>
          </a:prstGeom>
          <a:noFill/>
          <a:ln w="6350">
            <a:solidFill>
              <a:schemeClr val="tx1"/>
            </a:solidFill>
            <a:miter lim="800000"/>
            <a:headEnd/>
            <a:tailEnd/>
          </a:ln>
          <a:effectLst/>
        </p:spPr>
      </p:pic>
      <p:pic>
        <p:nvPicPr>
          <p:cNvPr id="15370" name="Picture 10"/>
          <p:cNvPicPr>
            <a:picLocks noChangeAspect="1" noChangeArrowheads="1"/>
          </p:cNvPicPr>
          <p:nvPr/>
        </p:nvPicPr>
        <p:blipFill>
          <a:blip r:embed="rId6"/>
          <a:srcRect/>
          <a:stretch>
            <a:fillRect/>
          </a:stretch>
        </p:blipFill>
        <p:spPr bwMode="auto">
          <a:xfrm>
            <a:off x="142852" y="7786710"/>
            <a:ext cx="1500198" cy="515027"/>
          </a:xfrm>
          <a:prstGeom prst="rect">
            <a:avLst/>
          </a:prstGeom>
          <a:noFill/>
          <a:ln w="6350">
            <a:solidFill>
              <a:schemeClr val="tx1"/>
            </a:solidFill>
            <a:miter lim="800000"/>
            <a:headEnd/>
            <a:tailEnd/>
          </a:ln>
          <a:effectLst/>
        </p:spPr>
      </p:pic>
      <p:pic>
        <p:nvPicPr>
          <p:cNvPr id="15371" name="Picture 11"/>
          <p:cNvPicPr>
            <a:picLocks noChangeAspect="1" noChangeArrowheads="1"/>
          </p:cNvPicPr>
          <p:nvPr/>
        </p:nvPicPr>
        <p:blipFill>
          <a:blip r:embed="rId7" cstate="print"/>
          <a:srcRect/>
          <a:stretch>
            <a:fillRect/>
          </a:stretch>
        </p:blipFill>
        <p:spPr bwMode="auto">
          <a:xfrm>
            <a:off x="214290" y="5429256"/>
            <a:ext cx="1378459" cy="642942"/>
          </a:xfrm>
          <a:prstGeom prst="rect">
            <a:avLst/>
          </a:prstGeom>
          <a:noFill/>
          <a:ln w="6350">
            <a:solidFill>
              <a:schemeClr val="tx1"/>
            </a:solidFill>
            <a:miter lim="800000"/>
            <a:headEnd/>
            <a:tailEnd/>
          </a:ln>
          <a:effectLst/>
        </p:spPr>
      </p:pic>
      <p:sp>
        <p:nvSpPr>
          <p:cNvPr id="12" name="Prostokąt 11"/>
          <p:cNvSpPr/>
          <p:nvPr/>
        </p:nvSpPr>
        <p:spPr>
          <a:xfrm>
            <a:off x="1643050" y="1643042"/>
            <a:ext cx="5072098" cy="1107996"/>
          </a:xfrm>
          <a:prstGeom prst="rect">
            <a:avLst/>
          </a:prstGeom>
        </p:spPr>
        <p:txBody>
          <a:bodyPr wrap="square">
            <a:spAutoFit/>
          </a:bodyPr>
          <a:lstStyle/>
          <a:p>
            <a:pPr algn="just"/>
            <a:r>
              <a:rPr lang="pl-PL" sz="1100" dirty="0" smtClean="0">
                <a:solidFill>
                  <a:schemeClr val="bg2">
                    <a:lumMod val="10000"/>
                  </a:schemeClr>
                </a:solidFill>
              </a:rPr>
              <a:t>Polska Bibliografia Lekarska tworzona jest w Dziale Bibliografii Medycznych Głównej Biblioteki Lekarskiej. Rejestruje polską literaturę naukową, kliniczną </a:t>
            </a:r>
            <a:br>
              <a:rPr lang="pl-PL" sz="1100" dirty="0" smtClean="0">
                <a:solidFill>
                  <a:schemeClr val="bg2">
                    <a:lumMod val="10000"/>
                  </a:schemeClr>
                </a:solidFill>
              </a:rPr>
            </a:br>
            <a:r>
              <a:rPr lang="pl-PL" sz="1100" dirty="0" smtClean="0">
                <a:solidFill>
                  <a:schemeClr val="bg2">
                    <a:lumMod val="10000"/>
                  </a:schemeClr>
                </a:solidFill>
              </a:rPr>
              <a:t>i fachową z dziedziny medycyny i nauk pokrewnych oraz organizacji ochrony zdrowia, a także popularną z zakresu oświaty zdrowotnej. Zawiera również informacje o monografiach oraz niepublikowanych pracach doktorskich </a:t>
            </a:r>
            <a:br>
              <a:rPr lang="pl-PL" sz="1100" dirty="0" smtClean="0">
                <a:solidFill>
                  <a:schemeClr val="bg2">
                    <a:lumMod val="10000"/>
                  </a:schemeClr>
                </a:solidFill>
              </a:rPr>
            </a:br>
            <a:r>
              <a:rPr lang="pl-PL" sz="1100" dirty="0" smtClean="0">
                <a:solidFill>
                  <a:schemeClr val="bg2">
                    <a:lumMod val="10000"/>
                  </a:schemeClr>
                </a:solidFill>
              </a:rPr>
              <a:t>i habilitacyjnych będących w zbiorach GBL. </a:t>
            </a:r>
            <a:endParaRPr lang="pl-PL" sz="1100" dirty="0">
              <a:solidFill>
                <a:schemeClr val="bg2">
                  <a:lumMod val="10000"/>
                </a:schemeClr>
              </a:solidFill>
            </a:endParaRPr>
          </a:p>
        </p:txBody>
      </p:sp>
      <p:sp>
        <p:nvSpPr>
          <p:cNvPr id="14" name="Prostokąt 13"/>
          <p:cNvSpPr/>
          <p:nvPr/>
        </p:nvSpPr>
        <p:spPr>
          <a:xfrm>
            <a:off x="1643050" y="2857488"/>
            <a:ext cx="5072098" cy="1277273"/>
          </a:xfrm>
          <a:prstGeom prst="rect">
            <a:avLst/>
          </a:prstGeom>
        </p:spPr>
        <p:txBody>
          <a:bodyPr wrap="square">
            <a:spAutoFit/>
          </a:bodyPr>
          <a:lstStyle/>
          <a:p>
            <a:pPr algn="just"/>
            <a:r>
              <a:rPr lang="pl-PL" sz="1100" dirty="0" smtClean="0">
                <a:solidFill>
                  <a:schemeClr val="bg2">
                    <a:lumMod val="10000"/>
                  </a:schemeClr>
                </a:solidFill>
              </a:rPr>
              <a:t>Serwis IBUK Libra jest istniejącą od 2008 roku częścią Wydawnictwa Naukowego PWN. Księgozbiór wirtualnej czytelni liczy ponad kilkadziesiąt tysięcy publikacji. Atutem platformy IBUK Libra jest możliwość czytania książek jak też zaawansowana praca z tekstem. W roku 2022/2023 licencja Wojskowego Instytutu Medycznego obejmuje 1137 publikacji. Aby korzystać z </a:t>
            </a:r>
            <a:r>
              <a:rPr lang="pl-PL" sz="1100" dirty="0" err="1" smtClean="0">
                <a:solidFill>
                  <a:schemeClr val="bg2">
                    <a:lumMod val="10000"/>
                  </a:schemeClr>
                </a:solidFill>
              </a:rPr>
              <a:t>e-booków</a:t>
            </a:r>
            <a:r>
              <a:rPr lang="pl-PL" sz="1100" dirty="0" smtClean="0">
                <a:solidFill>
                  <a:schemeClr val="bg2">
                    <a:lumMod val="10000"/>
                  </a:schemeClr>
                </a:solidFill>
              </a:rPr>
              <a:t>, wystarczy być zarejestrowanym czytelnikiem Biblioteki Naukowej WIM i zgłosić się po kod dostępu.</a:t>
            </a:r>
            <a:endParaRPr lang="pl-PL" sz="1100" dirty="0">
              <a:solidFill>
                <a:schemeClr val="bg2">
                  <a:lumMod val="10000"/>
                </a:schemeClr>
              </a:solidFill>
            </a:endParaRPr>
          </a:p>
        </p:txBody>
      </p:sp>
      <p:sp>
        <p:nvSpPr>
          <p:cNvPr id="15" name="Prostokąt 14"/>
          <p:cNvSpPr/>
          <p:nvPr/>
        </p:nvSpPr>
        <p:spPr>
          <a:xfrm>
            <a:off x="1643050" y="4286248"/>
            <a:ext cx="5072098" cy="769441"/>
          </a:xfrm>
          <a:prstGeom prst="rect">
            <a:avLst/>
          </a:prstGeom>
        </p:spPr>
        <p:txBody>
          <a:bodyPr wrap="square">
            <a:spAutoFit/>
          </a:bodyPr>
          <a:lstStyle/>
          <a:p>
            <a:pPr algn="just"/>
            <a:r>
              <a:rPr lang="pl-PL" sz="1100" dirty="0" smtClean="0">
                <a:solidFill>
                  <a:schemeClr val="bg2">
                    <a:lumMod val="10000"/>
                  </a:schemeClr>
                </a:solidFill>
              </a:rPr>
              <a:t>Bazy dostępne na platformie </a:t>
            </a:r>
            <a:r>
              <a:rPr lang="pl-PL" sz="1100" dirty="0" err="1" smtClean="0">
                <a:solidFill>
                  <a:schemeClr val="bg2">
                    <a:lumMod val="10000"/>
                  </a:schemeClr>
                </a:solidFill>
              </a:rPr>
              <a:t>EBSCOhost</a:t>
            </a:r>
            <a:r>
              <a:rPr lang="pl-PL" sz="1100" dirty="0" smtClean="0">
                <a:solidFill>
                  <a:schemeClr val="bg2">
                    <a:lumMod val="10000"/>
                  </a:schemeClr>
                </a:solidFill>
              </a:rPr>
              <a:t> obejmują pakiet baz z dziedziny nauk medycznych i biomedycznych, w tym bazę GIDEON, stanowiącą źródło wiedzy </a:t>
            </a:r>
            <a:br>
              <a:rPr lang="pl-PL" sz="1100" dirty="0" smtClean="0">
                <a:solidFill>
                  <a:schemeClr val="bg2">
                    <a:lumMod val="10000"/>
                  </a:schemeClr>
                </a:solidFill>
              </a:rPr>
            </a:br>
            <a:r>
              <a:rPr lang="pl-PL" sz="1100" dirty="0" smtClean="0">
                <a:solidFill>
                  <a:schemeClr val="bg2">
                    <a:lumMod val="10000"/>
                  </a:schemeClr>
                </a:solidFill>
              </a:rPr>
              <a:t>w zakresie diagnostyki, leczenia i nauczania w dziedzinie chorób tropikalnych </a:t>
            </a:r>
            <a:br>
              <a:rPr lang="pl-PL" sz="1100" dirty="0" smtClean="0">
                <a:solidFill>
                  <a:schemeClr val="bg2">
                    <a:lumMod val="10000"/>
                  </a:schemeClr>
                </a:solidFill>
              </a:rPr>
            </a:br>
            <a:r>
              <a:rPr lang="pl-PL" sz="1100" dirty="0" smtClean="0">
                <a:solidFill>
                  <a:schemeClr val="bg2">
                    <a:lumMod val="10000"/>
                  </a:schemeClr>
                </a:solidFill>
              </a:rPr>
              <a:t>i zakaźnych, epidemiologii i mikrobiologii.</a:t>
            </a:r>
            <a:endParaRPr lang="pl-PL" sz="1100" dirty="0">
              <a:solidFill>
                <a:schemeClr val="bg2">
                  <a:lumMod val="10000"/>
                </a:schemeClr>
              </a:solidFill>
            </a:endParaRPr>
          </a:p>
        </p:txBody>
      </p:sp>
      <p:sp>
        <p:nvSpPr>
          <p:cNvPr id="16" name="pole tekstowe 15"/>
          <p:cNvSpPr txBox="1"/>
          <p:nvPr/>
        </p:nvSpPr>
        <p:spPr>
          <a:xfrm>
            <a:off x="1714488" y="5286380"/>
            <a:ext cx="5000660" cy="938719"/>
          </a:xfrm>
          <a:prstGeom prst="rect">
            <a:avLst/>
          </a:prstGeom>
          <a:noFill/>
        </p:spPr>
        <p:txBody>
          <a:bodyPr wrap="square" rtlCol="0">
            <a:spAutoFit/>
          </a:bodyPr>
          <a:lstStyle/>
          <a:p>
            <a:pPr algn="just"/>
            <a:r>
              <a:rPr lang="pl-PL" sz="1100" dirty="0" err="1" smtClean="0">
                <a:solidFill>
                  <a:schemeClr val="bg2">
                    <a:lumMod val="10000"/>
                  </a:schemeClr>
                </a:solidFill>
              </a:rPr>
              <a:t>ProQuest</a:t>
            </a:r>
            <a:r>
              <a:rPr lang="pl-PL" sz="1100" dirty="0" smtClean="0">
                <a:solidFill>
                  <a:schemeClr val="bg2">
                    <a:lumMod val="10000"/>
                  </a:schemeClr>
                </a:solidFill>
              </a:rPr>
              <a:t> to jedna z największych na świecie kolekcji gromadzących zbiory publikacji elektronicznych oraz zintegrowana platforma zapewniająca dostęp do opracowań naukowych. Umożliwia użytkownikowi przeglądanie artykułów z czasopism, szczegółowych abstraktów i opisów tysięcy publikacji nieperiodycznych. </a:t>
            </a:r>
            <a:endParaRPr lang="pl-PL" sz="1100" dirty="0">
              <a:solidFill>
                <a:schemeClr val="bg2">
                  <a:lumMod val="10000"/>
                </a:schemeClr>
              </a:solidFill>
            </a:endParaRPr>
          </a:p>
        </p:txBody>
      </p:sp>
      <p:sp>
        <p:nvSpPr>
          <p:cNvPr id="17" name="pole tekstowe 16"/>
          <p:cNvSpPr txBox="1"/>
          <p:nvPr/>
        </p:nvSpPr>
        <p:spPr>
          <a:xfrm>
            <a:off x="1643050" y="6392962"/>
            <a:ext cx="5072098" cy="1107996"/>
          </a:xfrm>
          <a:prstGeom prst="rect">
            <a:avLst/>
          </a:prstGeom>
          <a:noFill/>
        </p:spPr>
        <p:txBody>
          <a:bodyPr wrap="square" rtlCol="0">
            <a:spAutoFit/>
          </a:bodyPr>
          <a:lstStyle/>
          <a:p>
            <a:pPr algn="just"/>
            <a:r>
              <a:rPr lang="pl-PL" sz="1100" dirty="0" err="1" smtClean="0">
                <a:solidFill>
                  <a:schemeClr val="bg2">
                    <a:lumMod val="10000"/>
                  </a:schemeClr>
                </a:solidFill>
              </a:rPr>
              <a:t>ClinicalKey</a:t>
            </a:r>
            <a:r>
              <a:rPr lang="pl-PL" sz="1100" dirty="0" smtClean="0">
                <a:solidFill>
                  <a:schemeClr val="bg2">
                    <a:lumMod val="10000"/>
                  </a:schemeClr>
                </a:solidFill>
              </a:rPr>
              <a:t> to </a:t>
            </a:r>
            <a:r>
              <a:rPr lang="pl-PL" sz="1100" dirty="0" err="1" smtClean="0">
                <a:solidFill>
                  <a:schemeClr val="bg2">
                    <a:lumMod val="10000"/>
                  </a:schemeClr>
                </a:solidFill>
              </a:rPr>
              <a:t>pełnotekstowa</a:t>
            </a:r>
            <a:r>
              <a:rPr lang="pl-PL" sz="1100" dirty="0" smtClean="0">
                <a:solidFill>
                  <a:schemeClr val="bg2">
                    <a:lumMod val="10000"/>
                  </a:schemeClr>
                </a:solidFill>
              </a:rPr>
              <a:t> baza artykułów i książek wydawnictwa </a:t>
            </a:r>
            <a:r>
              <a:rPr lang="pl-PL" sz="1100" dirty="0" err="1" smtClean="0">
                <a:solidFill>
                  <a:schemeClr val="bg2">
                    <a:lumMod val="10000"/>
                  </a:schemeClr>
                </a:solidFill>
              </a:rPr>
              <a:t>Elsevier</a:t>
            </a:r>
            <a:r>
              <a:rPr lang="pl-PL" sz="1100" dirty="0" smtClean="0">
                <a:solidFill>
                  <a:schemeClr val="bg2">
                    <a:lumMod val="10000"/>
                  </a:schemeClr>
                </a:solidFill>
              </a:rPr>
              <a:t>. Stanowi dla pracowników służby zdrowia i studentów nauk medycznych źródło informacji z różnych specjalizacji, dostępnych w postaci pełnych publikacji encyklopedycznych i czasopism, monografii oraz wytycznych dotyczących praktyki lekarskiej. Kody użytkownika dostępne są za pośrednictwem Biblioteki Naukowej – </a:t>
            </a:r>
            <a:r>
              <a:rPr lang="pl-PL" sz="1100" dirty="0" err="1" smtClean="0">
                <a:solidFill>
                  <a:schemeClr val="bg2">
                    <a:lumMod val="10000"/>
                  </a:schemeClr>
                </a:solidFill>
              </a:rPr>
              <a:t>biblioteka@wim.mil.pl</a:t>
            </a:r>
            <a:r>
              <a:rPr lang="pl-PL" sz="1100" dirty="0" smtClean="0">
                <a:solidFill>
                  <a:schemeClr val="bg2">
                    <a:lumMod val="10000"/>
                  </a:schemeClr>
                </a:solidFill>
              </a:rPr>
              <a:t> . </a:t>
            </a:r>
          </a:p>
        </p:txBody>
      </p:sp>
      <p:sp>
        <p:nvSpPr>
          <p:cNvPr id="19" name="pole tekstowe 18"/>
          <p:cNvSpPr txBox="1"/>
          <p:nvPr/>
        </p:nvSpPr>
        <p:spPr>
          <a:xfrm>
            <a:off x="1643050" y="7744141"/>
            <a:ext cx="5000660" cy="600164"/>
          </a:xfrm>
          <a:prstGeom prst="rect">
            <a:avLst/>
          </a:prstGeom>
          <a:noFill/>
        </p:spPr>
        <p:txBody>
          <a:bodyPr wrap="square" rtlCol="0">
            <a:spAutoFit/>
          </a:bodyPr>
          <a:lstStyle/>
          <a:p>
            <a:pPr algn="just"/>
            <a:r>
              <a:rPr lang="pl-PL" sz="1100" dirty="0" smtClean="0">
                <a:solidFill>
                  <a:schemeClr val="bg2">
                    <a:lumMod val="10000"/>
                  </a:schemeClr>
                </a:solidFill>
              </a:rPr>
              <a:t>Wiodące na świecie źródło bibliograficzne dla biomedycznej literatury naukowej. Zawiera bazę czasopism naukowych wydawnictwa Wolters Kluwer, w tym czasopisma LWW.</a:t>
            </a:r>
            <a:endParaRPr lang="pl-PL" sz="1100" dirty="0">
              <a:solidFill>
                <a:schemeClr val="bg2">
                  <a:lumMod val="10000"/>
                </a:schemeClr>
              </a:solidFill>
            </a:endParaRPr>
          </a:p>
        </p:txBody>
      </p:sp>
      <p:pic>
        <p:nvPicPr>
          <p:cNvPr id="18" name="Obraz 17"/>
          <p:cNvPicPr/>
          <p:nvPr/>
        </p:nvPicPr>
        <p:blipFill>
          <a:blip r:embed="rId8">
            <a:extLst>
              <a:ext uri="{28A0092B-C50C-407E-A947-70E740481C1C}">
                <a14:useLocalDpi xmlns:a14="http://schemas.microsoft.com/office/drawing/2010/main" val="0"/>
              </a:ext>
            </a:extLst>
          </a:blip>
          <a:srcRect/>
          <a:stretch>
            <a:fillRect/>
          </a:stretch>
        </p:blipFill>
        <p:spPr bwMode="auto">
          <a:xfrm>
            <a:off x="142851" y="3119427"/>
            <a:ext cx="1449897" cy="569330"/>
          </a:xfrm>
          <a:prstGeom prst="rect">
            <a:avLst/>
          </a:prstGeom>
          <a:noFill/>
          <a:ln w="3175">
            <a:solidFill>
              <a:schemeClr val="tx1"/>
            </a:solid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2143116" y="4929190"/>
            <a:ext cx="4500594" cy="6309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pl-PL" sz="1100" b="0" i="0" u="none" strike="noStrike" cap="none" normalizeH="0" baseline="0" dirty="0" err="1" smtClean="0">
                <a:ln>
                  <a:noFill/>
                </a:ln>
                <a:solidFill>
                  <a:srgbClr val="000000"/>
                </a:solidFill>
                <a:effectLst/>
                <a:ea typeface="Times New Roman" pitchFamily="18" charset="0"/>
                <a:cs typeface="Arial" pitchFamily="34" charset="0"/>
              </a:rPr>
              <a:t>Infona</a:t>
            </a:r>
            <a:r>
              <a:rPr kumimoji="0" lang="pl-PL" sz="1100" b="0" i="0" u="none" strike="noStrike" cap="none" normalizeH="0" baseline="0" dirty="0" smtClean="0">
                <a:ln>
                  <a:noFill/>
                </a:ln>
                <a:solidFill>
                  <a:srgbClr val="000000"/>
                </a:solidFill>
                <a:effectLst/>
                <a:ea typeface="Times New Roman" pitchFamily="18" charset="0"/>
                <a:cs typeface="Arial" pitchFamily="34" charset="0"/>
              </a:rPr>
              <a:t> – portal komunikacji, umożliwiający dostęp do powyższych baz</a:t>
            </a:r>
            <a:r>
              <a:rPr lang="pl-PL" sz="1100" dirty="0" smtClean="0">
                <a:solidFill>
                  <a:srgbClr val="000000"/>
                </a:solidFill>
                <a:ea typeface="Times New Roman" pitchFamily="18" charset="0"/>
                <a:cs typeface="Arial" pitchFamily="34" charset="0"/>
              </a:rPr>
              <a:t>. </a:t>
            </a:r>
            <a:r>
              <a:rPr lang="pl-PL" sz="1100" dirty="0" smtClean="0">
                <a:solidFill>
                  <a:srgbClr val="000000"/>
                </a:solidFill>
                <a:ea typeface="Times New Roman" pitchFamily="18" charset="0"/>
                <a:cs typeface="Arial" pitchFamily="34" charset="0"/>
                <a:hlinkClick r:id="rId2"/>
              </a:rPr>
              <a:t>https://www.infona.pl/</a:t>
            </a:r>
            <a:endParaRPr lang="pl-PL" sz="1100" dirty="0" smtClean="0">
              <a:solidFill>
                <a:srgbClr val="000000"/>
              </a:solidFill>
              <a:ea typeface="Times New Roman" pitchFamily="18" charset="0"/>
              <a:cs typeface="Arial" pitchFamily="34" charset="0"/>
            </a:endParaRPr>
          </a:p>
          <a:p>
            <a:pPr lvl="0" eaLnBrk="0" fontAlgn="base" hangingPunct="0">
              <a:spcBef>
                <a:spcPct val="0"/>
              </a:spcBef>
              <a:spcAft>
                <a:spcPct val="0"/>
              </a:spcAft>
            </a:pPr>
            <a:endParaRPr kumimoji="0" lang="pl-PL" sz="1300" b="0" i="0" u="none" strike="noStrike" cap="none" normalizeH="0" baseline="0" dirty="0" smtClean="0">
              <a:ln>
                <a:noFill/>
              </a:ln>
              <a:solidFill>
                <a:srgbClr val="000000"/>
              </a:solidFill>
              <a:effectLst/>
              <a:latin typeface="Arial" pitchFamily="34" charset="0"/>
              <a:ea typeface="Calibri" pitchFamily="34" charset="0"/>
              <a:cs typeface="Times New Roman" pitchFamily="18" charset="0"/>
            </a:endParaRPr>
          </a:p>
        </p:txBody>
      </p:sp>
      <p:pic>
        <p:nvPicPr>
          <p:cNvPr id="5" name="Picture 12" descr="DSC_logo"/>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643182" y="0"/>
            <a:ext cx="1071570" cy="1285852"/>
          </a:xfrm>
          <a:prstGeom prst="rect">
            <a:avLst/>
          </a:prstGeom>
          <a:noFill/>
          <a:ln w="9525">
            <a:noFill/>
            <a:miter lim="800000"/>
            <a:headEnd/>
            <a:tailEnd/>
          </a:ln>
        </p:spPr>
      </p:pic>
      <p:sp>
        <p:nvSpPr>
          <p:cNvPr id="6" name="Rectangle 1"/>
          <p:cNvSpPr>
            <a:spLocks noChangeArrowheads="1"/>
          </p:cNvSpPr>
          <p:nvPr/>
        </p:nvSpPr>
        <p:spPr bwMode="auto">
          <a:xfrm>
            <a:off x="2143116" y="1357290"/>
            <a:ext cx="2357454" cy="2923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300" b="1" i="0" u="none" strike="noStrike" cap="all"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Bazy </a:t>
            </a:r>
            <a:r>
              <a:rPr kumimoji="0" lang="pl-PL" sz="1300" b="1" i="0" u="none" strike="noStrike" cap="all" normalizeH="0" baseline="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pełnotekstowe</a:t>
            </a:r>
            <a:endParaRPr kumimoji="0" lang="pl-PL" sz="1300" b="1" i="0" u="none" strike="noStrike" cap="all"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endParaRPr>
          </a:p>
        </p:txBody>
      </p:sp>
      <p:pic>
        <p:nvPicPr>
          <p:cNvPr id="2051" name="Picture 3"/>
          <p:cNvPicPr>
            <a:picLocks noChangeAspect="1" noChangeArrowheads="1"/>
          </p:cNvPicPr>
          <p:nvPr/>
        </p:nvPicPr>
        <p:blipFill>
          <a:blip r:embed="rId4" cstate="print"/>
          <a:srcRect/>
          <a:stretch>
            <a:fillRect/>
          </a:stretch>
        </p:blipFill>
        <p:spPr bwMode="auto">
          <a:xfrm>
            <a:off x="357166" y="1928794"/>
            <a:ext cx="1714512" cy="790567"/>
          </a:xfrm>
          <a:prstGeom prst="rect">
            <a:avLst/>
          </a:prstGeom>
          <a:noFill/>
          <a:ln w="6350">
            <a:solidFill>
              <a:schemeClr val="tx1"/>
            </a:solidFill>
            <a:miter lim="800000"/>
            <a:headEnd/>
            <a:tailEnd/>
          </a:ln>
          <a:effectLst/>
        </p:spPr>
      </p:pic>
      <p:pic>
        <p:nvPicPr>
          <p:cNvPr id="2052" name="Picture 4"/>
          <p:cNvPicPr>
            <a:picLocks noChangeAspect="1" noChangeArrowheads="1"/>
          </p:cNvPicPr>
          <p:nvPr/>
        </p:nvPicPr>
        <p:blipFill>
          <a:blip r:embed="rId5"/>
          <a:srcRect/>
          <a:stretch>
            <a:fillRect/>
          </a:stretch>
        </p:blipFill>
        <p:spPr bwMode="auto">
          <a:xfrm>
            <a:off x="357166" y="2928926"/>
            <a:ext cx="1714512" cy="642942"/>
          </a:xfrm>
          <a:prstGeom prst="rect">
            <a:avLst/>
          </a:prstGeom>
          <a:noFill/>
          <a:ln w="6350">
            <a:solidFill>
              <a:schemeClr val="tx1"/>
            </a:solidFill>
            <a:miter lim="800000"/>
            <a:headEnd/>
            <a:tailEnd/>
          </a:ln>
          <a:effectLst/>
        </p:spPr>
      </p:pic>
      <p:sp>
        <p:nvSpPr>
          <p:cNvPr id="9" name="pole tekstowe 8"/>
          <p:cNvSpPr txBox="1"/>
          <p:nvPr/>
        </p:nvSpPr>
        <p:spPr>
          <a:xfrm>
            <a:off x="2143116" y="2928927"/>
            <a:ext cx="4429156" cy="600164"/>
          </a:xfrm>
          <a:prstGeom prst="rect">
            <a:avLst/>
          </a:prstGeom>
          <a:noFill/>
        </p:spPr>
        <p:txBody>
          <a:bodyPr wrap="square" rtlCol="0">
            <a:spAutoFit/>
          </a:bodyPr>
          <a:lstStyle/>
          <a:p>
            <a:r>
              <a:rPr lang="pl-PL" sz="1100" dirty="0" smtClean="0">
                <a:solidFill>
                  <a:schemeClr val="bg2">
                    <a:lumMod val="10000"/>
                  </a:schemeClr>
                </a:solidFill>
              </a:rPr>
              <a:t>Baza artykułów naukowych i  książek elektronicznych wydawnictwa Springer.</a:t>
            </a:r>
          </a:p>
          <a:p>
            <a:r>
              <a:rPr lang="pl-PL" sz="1100" dirty="0" smtClean="0">
                <a:solidFill>
                  <a:schemeClr val="bg2">
                    <a:lumMod val="10000"/>
                  </a:schemeClr>
                </a:solidFill>
                <a:hlinkClick r:id="rId6"/>
              </a:rPr>
              <a:t>https://link.springer.com/</a:t>
            </a:r>
            <a:endParaRPr lang="pl-PL" sz="1100" dirty="0" smtClean="0">
              <a:solidFill>
                <a:schemeClr val="bg2">
                  <a:lumMod val="10000"/>
                </a:schemeClr>
              </a:solidFill>
            </a:endParaRPr>
          </a:p>
        </p:txBody>
      </p:sp>
      <p:sp>
        <p:nvSpPr>
          <p:cNvPr id="10" name="pole tekstowe 9"/>
          <p:cNvSpPr txBox="1"/>
          <p:nvPr/>
        </p:nvSpPr>
        <p:spPr>
          <a:xfrm>
            <a:off x="2143116" y="1928794"/>
            <a:ext cx="4572032" cy="769441"/>
          </a:xfrm>
          <a:prstGeom prst="rect">
            <a:avLst/>
          </a:prstGeom>
          <a:noFill/>
        </p:spPr>
        <p:txBody>
          <a:bodyPr wrap="square" rtlCol="0">
            <a:spAutoFit/>
          </a:bodyPr>
          <a:lstStyle/>
          <a:p>
            <a:r>
              <a:rPr lang="pl-PL" sz="1100" dirty="0" smtClean="0">
                <a:solidFill>
                  <a:schemeClr val="bg2">
                    <a:lumMod val="10000"/>
                  </a:schemeClr>
                </a:solidFill>
                <a:ea typeface="Times New Roman" pitchFamily="18" charset="0"/>
                <a:cs typeface="Arial" pitchFamily="34" charset="0"/>
              </a:rPr>
              <a:t>Baza artykułów i książek wydawnictwa </a:t>
            </a:r>
            <a:r>
              <a:rPr lang="pl-PL" sz="1100" dirty="0" err="1" smtClean="0">
                <a:solidFill>
                  <a:schemeClr val="bg2">
                    <a:lumMod val="10000"/>
                  </a:schemeClr>
                </a:solidFill>
                <a:ea typeface="Times New Roman" pitchFamily="18" charset="0"/>
                <a:cs typeface="Arial" pitchFamily="34" charset="0"/>
              </a:rPr>
              <a:t>Elsevier</a:t>
            </a:r>
            <a:r>
              <a:rPr lang="pl-PL" sz="1100" dirty="0" smtClean="0">
                <a:solidFill>
                  <a:schemeClr val="bg2">
                    <a:lumMod val="10000"/>
                  </a:schemeClr>
                </a:solidFill>
                <a:ea typeface="Times New Roman" pitchFamily="18" charset="0"/>
                <a:cs typeface="Arial" pitchFamily="34" charset="0"/>
              </a:rPr>
              <a:t>. </a:t>
            </a:r>
            <a:r>
              <a:rPr lang="pl-PL" sz="1100" dirty="0" smtClean="0">
                <a:solidFill>
                  <a:schemeClr val="bg2">
                    <a:lumMod val="10000"/>
                  </a:schemeClr>
                </a:solidFill>
              </a:rPr>
              <a:t>Publikacje są dostępne na serwerze Science </a:t>
            </a:r>
            <a:r>
              <a:rPr lang="pl-PL" sz="1100" dirty="0" err="1" smtClean="0">
                <a:solidFill>
                  <a:schemeClr val="bg2">
                    <a:lumMod val="10000"/>
                  </a:schemeClr>
                </a:solidFill>
              </a:rPr>
              <a:t>Direct</a:t>
            </a:r>
            <a:r>
              <a:rPr lang="pl-PL" sz="1100" dirty="0" smtClean="0">
                <a:solidFill>
                  <a:schemeClr val="bg2">
                    <a:lumMod val="10000"/>
                  </a:schemeClr>
                </a:solidFill>
              </a:rPr>
              <a:t>:  </a:t>
            </a:r>
            <a:r>
              <a:rPr lang="pl-PL" sz="1100" dirty="0" smtClean="0">
                <a:solidFill>
                  <a:schemeClr val="bg2">
                    <a:lumMod val="10000"/>
                  </a:schemeClr>
                </a:solidFill>
                <a:hlinkClick r:id="rId7"/>
              </a:rPr>
              <a:t>https://www.sciencedirect.com/</a:t>
            </a:r>
            <a:r>
              <a:rPr lang="pl-PL" sz="1100" dirty="0" smtClean="0">
                <a:solidFill>
                  <a:schemeClr val="bg2">
                    <a:lumMod val="10000"/>
                  </a:schemeClr>
                </a:solidFill>
              </a:rPr>
              <a:t>, należącym do wydawcy, a czasopisma są także archiwizowane i udostępniane na serwerze </a:t>
            </a:r>
            <a:r>
              <a:rPr lang="pl-PL" sz="1100" dirty="0" err="1" smtClean="0">
                <a:solidFill>
                  <a:schemeClr val="bg2">
                    <a:lumMod val="10000"/>
                  </a:schemeClr>
                </a:solidFill>
              </a:rPr>
              <a:t>Infona</a:t>
            </a:r>
            <a:r>
              <a:rPr lang="pl-PL" sz="1100" dirty="0" smtClean="0">
                <a:solidFill>
                  <a:schemeClr val="bg2">
                    <a:lumMod val="10000"/>
                  </a:schemeClr>
                </a:solidFill>
              </a:rPr>
              <a:t>.</a:t>
            </a:r>
            <a:r>
              <a:rPr lang="pl-PL" sz="1100" dirty="0" smtClean="0">
                <a:solidFill>
                  <a:schemeClr val="bg2">
                    <a:lumMod val="10000"/>
                  </a:schemeClr>
                </a:solidFill>
                <a:ea typeface="Times New Roman" pitchFamily="18" charset="0"/>
                <a:cs typeface="Arial" pitchFamily="34" charset="0"/>
              </a:rPr>
              <a:t>  </a:t>
            </a:r>
            <a:endParaRPr lang="pl-PL" sz="1100" dirty="0">
              <a:solidFill>
                <a:schemeClr val="bg2">
                  <a:lumMod val="10000"/>
                </a:schemeClr>
              </a:solidFill>
            </a:endParaRPr>
          </a:p>
        </p:txBody>
      </p:sp>
      <p:pic>
        <p:nvPicPr>
          <p:cNvPr id="2053" name="Picture 5"/>
          <p:cNvPicPr>
            <a:picLocks noChangeAspect="1" noChangeArrowheads="1"/>
          </p:cNvPicPr>
          <p:nvPr/>
        </p:nvPicPr>
        <p:blipFill>
          <a:blip r:embed="rId8"/>
          <a:srcRect/>
          <a:stretch>
            <a:fillRect/>
          </a:stretch>
        </p:blipFill>
        <p:spPr bwMode="auto">
          <a:xfrm>
            <a:off x="285728" y="3786183"/>
            <a:ext cx="1785950" cy="665422"/>
          </a:xfrm>
          <a:prstGeom prst="rect">
            <a:avLst/>
          </a:prstGeom>
          <a:noFill/>
          <a:ln w="6350">
            <a:solidFill>
              <a:schemeClr val="tx1"/>
            </a:solidFill>
            <a:miter lim="800000"/>
            <a:headEnd/>
            <a:tailEnd/>
          </a:ln>
          <a:effectLst/>
        </p:spPr>
      </p:pic>
      <p:sp>
        <p:nvSpPr>
          <p:cNvPr id="12" name="pole tekstowe 11"/>
          <p:cNvSpPr txBox="1"/>
          <p:nvPr/>
        </p:nvSpPr>
        <p:spPr>
          <a:xfrm>
            <a:off x="2214554" y="3786182"/>
            <a:ext cx="4357718" cy="600164"/>
          </a:xfrm>
          <a:prstGeom prst="rect">
            <a:avLst/>
          </a:prstGeom>
          <a:noFill/>
        </p:spPr>
        <p:txBody>
          <a:bodyPr wrap="square" rtlCol="0">
            <a:spAutoFit/>
          </a:bodyPr>
          <a:lstStyle/>
          <a:p>
            <a:r>
              <a:rPr lang="pl-PL" sz="1100" dirty="0" smtClean="0">
                <a:solidFill>
                  <a:schemeClr val="bg2">
                    <a:lumMod val="10000"/>
                  </a:schemeClr>
                </a:solidFill>
                <a:ea typeface="Times New Roman" pitchFamily="18" charset="0"/>
                <a:cs typeface="Arial" pitchFamily="34" charset="0"/>
              </a:rPr>
              <a:t>Baza artykułów naukowych i książek wydawnictwa </a:t>
            </a:r>
            <a:r>
              <a:rPr lang="pl-PL" sz="1100" dirty="0" err="1" smtClean="0">
                <a:solidFill>
                  <a:schemeClr val="bg2">
                    <a:lumMod val="10000"/>
                  </a:schemeClr>
                </a:solidFill>
                <a:ea typeface="Times New Roman" pitchFamily="18" charset="0"/>
                <a:cs typeface="Arial" pitchFamily="34" charset="0"/>
              </a:rPr>
              <a:t>Wiley</a:t>
            </a:r>
            <a:r>
              <a:rPr lang="pl-PL" sz="1100" dirty="0" smtClean="0">
                <a:solidFill>
                  <a:schemeClr val="bg2">
                    <a:lumMod val="10000"/>
                  </a:schemeClr>
                </a:solidFill>
                <a:ea typeface="Times New Roman" pitchFamily="18" charset="0"/>
                <a:cs typeface="Arial" pitchFamily="34" charset="0"/>
              </a:rPr>
              <a:t>. </a:t>
            </a:r>
            <a:endParaRPr lang="pl-PL" sz="1100" dirty="0" smtClean="0">
              <a:solidFill>
                <a:schemeClr val="bg2">
                  <a:lumMod val="10000"/>
                </a:schemeClr>
              </a:solidFill>
              <a:cs typeface="Arial" pitchFamily="34" charset="0"/>
            </a:endParaRPr>
          </a:p>
          <a:p>
            <a:r>
              <a:rPr lang="pl-PL" sz="1100" dirty="0" smtClean="0">
                <a:solidFill>
                  <a:schemeClr val="bg2">
                    <a:lumMod val="10000"/>
                  </a:schemeClr>
                </a:solidFill>
                <a:hlinkClick r:id="rId9"/>
              </a:rPr>
              <a:t>https://onlinelibrary.wiley.com/</a:t>
            </a:r>
            <a:endParaRPr lang="pl-PL" sz="1100" dirty="0" smtClean="0">
              <a:solidFill>
                <a:schemeClr val="bg2">
                  <a:lumMod val="10000"/>
                </a:schemeClr>
              </a:solidFill>
            </a:endParaRPr>
          </a:p>
          <a:p>
            <a:endParaRPr lang="pl-PL" sz="1100" dirty="0">
              <a:solidFill>
                <a:schemeClr val="bg2">
                  <a:lumMod val="10000"/>
                </a:schemeClr>
              </a:solidFill>
            </a:endParaRPr>
          </a:p>
        </p:txBody>
      </p:sp>
      <p:pic>
        <p:nvPicPr>
          <p:cNvPr id="2054" name="Picture 6"/>
          <p:cNvPicPr>
            <a:picLocks noChangeAspect="1" noChangeArrowheads="1"/>
          </p:cNvPicPr>
          <p:nvPr/>
        </p:nvPicPr>
        <p:blipFill>
          <a:blip r:embed="rId10"/>
          <a:srcRect/>
          <a:stretch>
            <a:fillRect/>
          </a:stretch>
        </p:blipFill>
        <p:spPr bwMode="auto">
          <a:xfrm>
            <a:off x="285728" y="4929190"/>
            <a:ext cx="1785950" cy="638175"/>
          </a:xfrm>
          <a:prstGeom prst="rect">
            <a:avLst/>
          </a:prstGeom>
          <a:noFill/>
          <a:ln w="6350">
            <a:solidFill>
              <a:schemeClr val="tx1"/>
            </a:solidFill>
            <a:miter lim="800000"/>
            <a:headEnd/>
            <a:tailEnd/>
          </a:ln>
          <a:effectLst/>
        </p:spPr>
      </p:pic>
      <p:pic>
        <p:nvPicPr>
          <p:cNvPr id="2055" name="Picture 7"/>
          <p:cNvPicPr>
            <a:picLocks noChangeAspect="1" noChangeArrowheads="1"/>
          </p:cNvPicPr>
          <p:nvPr/>
        </p:nvPicPr>
        <p:blipFill>
          <a:blip r:embed="rId11"/>
          <a:srcRect/>
          <a:stretch>
            <a:fillRect/>
          </a:stretch>
        </p:blipFill>
        <p:spPr bwMode="auto">
          <a:xfrm>
            <a:off x="285728" y="6143636"/>
            <a:ext cx="1714511" cy="400052"/>
          </a:xfrm>
          <a:prstGeom prst="rect">
            <a:avLst/>
          </a:prstGeom>
          <a:noFill/>
          <a:ln w="6350">
            <a:solidFill>
              <a:schemeClr val="tx1"/>
            </a:solidFill>
            <a:miter lim="800000"/>
            <a:headEnd/>
            <a:tailEnd/>
          </a:ln>
          <a:effectLst/>
        </p:spPr>
      </p:pic>
      <p:sp>
        <p:nvSpPr>
          <p:cNvPr id="15" name="pole tekstowe 14"/>
          <p:cNvSpPr txBox="1"/>
          <p:nvPr/>
        </p:nvSpPr>
        <p:spPr>
          <a:xfrm>
            <a:off x="3643314" y="6786578"/>
            <a:ext cx="2071702" cy="369332"/>
          </a:xfrm>
          <a:prstGeom prst="rect">
            <a:avLst/>
          </a:prstGeom>
          <a:noFill/>
        </p:spPr>
        <p:txBody>
          <a:bodyPr wrap="square" rtlCol="0">
            <a:spAutoFit/>
          </a:bodyPr>
          <a:lstStyle/>
          <a:p>
            <a:endParaRPr lang="pl-PL" dirty="0"/>
          </a:p>
        </p:txBody>
      </p:sp>
      <p:sp>
        <p:nvSpPr>
          <p:cNvPr id="17" name="pole tekstowe 16"/>
          <p:cNvSpPr txBox="1"/>
          <p:nvPr/>
        </p:nvSpPr>
        <p:spPr>
          <a:xfrm>
            <a:off x="2143116" y="6000760"/>
            <a:ext cx="4429156" cy="769441"/>
          </a:xfrm>
          <a:prstGeom prst="rect">
            <a:avLst/>
          </a:prstGeom>
          <a:noFill/>
        </p:spPr>
        <p:txBody>
          <a:bodyPr wrap="square" rtlCol="0">
            <a:spAutoFit/>
          </a:bodyPr>
          <a:lstStyle/>
          <a:p>
            <a:pPr algn="just"/>
            <a:r>
              <a:rPr lang="pl-PL" sz="1100" dirty="0" smtClean="0">
                <a:solidFill>
                  <a:schemeClr val="bg2">
                    <a:lumMod val="10000"/>
                  </a:schemeClr>
                </a:solidFill>
              </a:rPr>
              <a:t>W serwisie WBN dostępna jest przeglądarka dziedzinowa </a:t>
            </a:r>
            <a:br>
              <a:rPr lang="pl-PL" sz="1100" dirty="0" smtClean="0">
                <a:solidFill>
                  <a:schemeClr val="bg2">
                    <a:lumMod val="10000"/>
                  </a:schemeClr>
                </a:solidFill>
              </a:rPr>
            </a:br>
            <a:r>
              <a:rPr lang="pl-PL" sz="1100" dirty="0" smtClean="0">
                <a:solidFill>
                  <a:schemeClr val="bg2">
                    <a:lumMod val="10000"/>
                  </a:schemeClr>
                </a:solidFill>
              </a:rPr>
              <a:t>i wyszukiwarka e-książek w WBN. Jest to portal </a:t>
            </a:r>
            <a:r>
              <a:rPr lang="pl-PL" sz="1100" dirty="0" err="1" smtClean="0">
                <a:solidFill>
                  <a:schemeClr val="bg2">
                    <a:lumMod val="10000"/>
                  </a:schemeClr>
                </a:solidFill>
              </a:rPr>
              <a:t>e-booków</a:t>
            </a:r>
            <a:r>
              <a:rPr lang="pl-PL" sz="1100" dirty="0" smtClean="0">
                <a:solidFill>
                  <a:schemeClr val="bg2">
                    <a:lumMod val="10000"/>
                  </a:schemeClr>
                </a:solidFill>
              </a:rPr>
              <a:t> dostępnych w ramach licencji krajowych </a:t>
            </a:r>
            <a:r>
              <a:rPr lang="pl-PL" sz="1100" dirty="0" err="1" smtClean="0">
                <a:solidFill>
                  <a:schemeClr val="bg2">
                    <a:lumMod val="10000"/>
                  </a:schemeClr>
                </a:solidFill>
              </a:rPr>
              <a:t>Elsevier</a:t>
            </a:r>
            <a:r>
              <a:rPr lang="pl-PL" sz="1100" dirty="0" smtClean="0">
                <a:solidFill>
                  <a:schemeClr val="bg2">
                    <a:lumMod val="10000"/>
                  </a:schemeClr>
                </a:solidFill>
              </a:rPr>
              <a:t>, Springer i </a:t>
            </a:r>
            <a:r>
              <a:rPr lang="pl-PL" sz="1100" dirty="0" err="1" smtClean="0">
                <a:solidFill>
                  <a:schemeClr val="bg2">
                    <a:lumMod val="10000"/>
                  </a:schemeClr>
                </a:solidFill>
              </a:rPr>
              <a:t>Wiley</a:t>
            </a:r>
            <a:r>
              <a:rPr lang="pl-PL" sz="1100" dirty="0" smtClean="0">
                <a:solidFill>
                  <a:schemeClr val="bg2">
                    <a:lumMod val="10000"/>
                  </a:schemeClr>
                </a:solidFill>
              </a:rPr>
              <a:t>. </a:t>
            </a:r>
          </a:p>
          <a:p>
            <a:pPr algn="just"/>
            <a:r>
              <a:rPr lang="pl-PL" sz="1100" dirty="0" smtClean="0">
                <a:solidFill>
                  <a:schemeClr val="bg2">
                    <a:lumMod val="10000"/>
                  </a:schemeClr>
                </a:solidFill>
                <a:hlinkClick r:id="rId12"/>
              </a:rPr>
              <a:t>https://wbn.icm.edu.pl/e-ksiazki/</a:t>
            </a:r>
            <a:endParaRPr lang="pl-PL" sz="1100" dirty="0" smtClean="0">
              <a:solidFill>
                <a:schemeClr val="bg2">
                  <a:lumMod val="1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Arianta"/>
          <p:cNvPicPr>
            <a:picLocks noChangeAspect="1" noChangeArrowheads="1"/>
          </p:cNvPicPr>
          <p:nvPr/>
        </p:nvPicPr>
        <p:blipFill>
          <a:blip r:embed="rId2"/>
          <a:srcRect/>
          <a:stretch>
            <a:fillRect/>
          </a:stretch>
        </p:blipFill>
        <p:spPr bwMode="auto">
          <a:xfrm>
            <a:off x="571480" y="2928927"/>
            <a:ext cx="1485900" cy="714380"/>
          </a:xfrm>
          <a:prstGeom prst="rect">
            <a:avLst/>
          </a:prstGeom>
          <a:noFill/>
          <a:ln w="6350">
            <a:solidFill>
              <a:schemeClr val="tx1"/>
            </a:solidFill>
          </a:ln>
        </p:spPr>
      </p:pic>
      <p:sp>
        <p:nvSpPr>
          <p:cNvPr id="7" name="pole tekstowe 6"/>
          <p:cNvSpPr txBox="1"/>
          <p:nvPr/>
        </p:nvSpPr>
        <p:spPr>
          <a:xfrm>
            <a:off x="2214554" y="2928926"/>
            <a:ext cx="4286280" cy="769441"/>
          </a:xfrm>
          <a:prstGeom prst="rect">
            <a:avLst/>
          </a:prstGeom>
          <a:noFill/>
        </p:spPr>
        <p:txBody>
          <a:bodyPr wrap="square" rtlCol="0">
            <a:spAutoFit/>
          </a:bodyPr>
          <a:lstStyle/>
          <a:p>
            <a:pPr algn="just"/>
            <a:r>
              <a:rPr lang="pl-PL" sz="1100" dirty="0" smtClean="0">
                <a:solidFill>
                  <a:schemeClr val="bg2">
                    <a:lumMod val="10000"/>
                  </a:schemeClr>
                </a:solidFill>
              </a:rPr>
              <a:t>Wyszukiwarka polskich czasopism naukowych i branżowych. Są to zarówno czasopisma z nieograniczonym dostępem do pełnych tekstów, jak również czasopisma, które udostępniają na swych stronach WWW spisy treści lub/i abstrakty.</a:t>
            </a:r>
            <a:endParaRPr lang="pl-PL" sz="1100" dirty="0">
              <a:solidFill>
                <a:schemeClr val="bg2">
                  <a:lumMod val="10000"/>
                </a:schemeClr>
              </a:solidFill>
            </a:endParaRPr>
          </a:p>
        </p:txBody>
      </p:sp>
      <p:pic>
        <p:nvPicPr>
          <p:cNvPr id="1031" name="Picture 7"/>
          <p:cNvPicPr>
            <a:picLocks noChangeAspect="1" noChangeArrowheads="1"/>
          </p:cNvPicPr>
          <p:nvPr/>
        </p:nvPicPr>
        <p:blipFill>
          <a:blip r:embed="rId3"/>
          <a:srcRect/>
          <a:stretch>
            <a:fillRect/>
          </a:stretch>
        </p:blipFill>
        <p:spPr bwMode="auto">
          <a:xfrm>
            <a:off x="357166" y="5143504"/>
            <a:ext cx="1571636" cy="645265"/>
          </a:xfrm>
          <a:prstGeom prst="rect">
            <a:avLst/>
          </a:prstGeom>
          <a:noFill/>
          <a:ln w="6350">
            <a:solidFill>
              <a:schemeClr val="tx1"/>
            </a:solidFill>
            <a:miter lim="800000"/>
            <a:headEnd/>
            <a:tailEnd/>
          </a:ln>
          <a:effectLst/>
        </p:spPr>
      </p:pic>
      <p:sp>
        <p:nvSpPr>
          <p:cNvPr id="10" name="pole tekstowe 9"/>
          <p:cNvSpPr txBox="1"/>
          <p:nvPr/>
        </p:nvSpPr>
        <p:spPr>
          <a:xfrm>
            <a:off x="2143116" y="4857752"/>
            <a:ext cx="4357718" cy="1107996"/>
          </a:xfrm>
          <a:prstGeom prst="rect">
            <a:avLst/>
          </a:prstGeom>
          <a:noFill/>
        </p:spPr>
        <p:txBody>
          <a:bodyPr wrap="square" rtlCol="0">
            <a:spAutoFit/>
          </a:bodyPr>
          <a:lstStyle/>
          <a:p>
            <a:pPr algn="just"/>
            <a:r>
              <a:rPr lang="pl-PL" sz="1100" dirty="0" smtClean="0">
                <a:solidFill>
                  <a:schemeClr val="bg2">
                    <a:lumMod val="10000"/>
                  </a:schemeClr>
                </a:solidFill>
              </a:rPr>
              <a:t>Wyszukiwarka w internetowych bazach danych obejmująca artykuły z dziedziny medycyny i nauk biologicznych. </a:t>
            </a:r>
            <a:r>
              <a:rPr lang="pl-PL" sz="1100" dirty="0" err="1" smtClean="0">
                <a:solidFill>
                  <a:schemeClr val="bg2">
                    <a:lumMod val="10000"/>
                  </a:schemeClr>
                </a:solidFill>
              </a:rPr>
              <a:t>PubMed</a:t>
            </a:r>
            <a:r>
              <a:rPr lang="pl-PL" sz="1100" dirty="0" smtClean="0">
                <a:solidFill>
                  <a:schemeClr val="bg2">
                    <a:lumMod val="10000"/>
                  </a:schemeClr>
                </a:solidFill>
              </a:rPr>
              <a:t> zapewnia bezpłatny dostęp do artykułów znajdujących się w bazie MEDLINE. Publikuje głównie abstrakty artykułów, zamieszcza również łącza do strony wydawcy czasopisma, w którym dany artykuł się ukazał, </a:t>
            </a:r>
            <a:br>
              <a:rPr lang="pl-PL" sz="1100" dirty="0" smtClean="0">
                <a:solidFill>
                  <a:schemeClr val="bg2">
                    <a:lumMod val="10000"/>
                  </a:schemeClr>
                </a:solidFill>
              </a:rPr>
            </a:br>
            <a:r>
              <a:rPr lang="pl-PL" sz="1100" dirty="0" smtClean="0">
                <a:solidFill>
                  <a:schemeClr val="bg2">
                    <a:lumMod val="10000"/>
                  </a:schemeClr>
                </a:solidFill>
              </a:rPr>
              <a:t>a także w niektórych przypadkach udostępnia jego pełną wersję. </a:t>
            </a:r>
            <a:endParaRPr lang="pl-PL" sz="1100" dirty="0">
              <a:solidFill>
                <a:schemeClr val="bg2">
                  <a:lumMod val="10000"/>
                </a:schemeClr>
              </a:solidFill>
            </a:endParaRPr>
          </a:p>
        </p:txBody>
      </p:sp>
      <p:pic>
        <p:nvPicPr>
          <p:cNvPr id="11" name="Picture 12" descr="DSC_logo"/>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643182" y="0"/>
            <a:ext cx="1071570" cy="1285852"/>
          </a:xfrm>
          <a:prstGeom prst="rect">
            <a:avLst/>
          </a:prstGeom>
          <a:noFill/>
          <a:ln w="9525">
            <a:noFill/>
            <a:miter lim="800000"/>
            <a:headEnd/>
            <a:tailEnd/>
          </a:ln>
        </p:spPr>
      </p:pic>
      <p:sp>
        <p:nvSpPr>
          <p:cNvPr id="12" name="Prostokąt 11"/>
          <p:cNvSpPr/>
          <p:nvPr/>
        </p:nvSpPr>
        <p:spPr>
          <a:xfrm>
            <a:off x="1928802" y="1643042"/>
            <a:ext cx="2857520" cy="292388"/>
          </a:xfrm>
          <a:prstGeom prst="rect">
            <a:avLst/>
          </a:prstGeom>
        </p:spPr>
        <p:txBody>
          <a:bodyPr wrap="square">
            <a:spAutoFit/>
          </a:bodyPr>
          <a:lstStyle/>
          <a:p>
            <a:r>
              <a:rPr lang="pl-PL" sz="13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Bazy w wolnym dostępie</a:t>
            </a:r>
            <a:endParaRPr lang="pl-PL" sz="13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8"/>
          <p:cNvPicPr>
            <a:picLocks noChangeAspect="1" noChangeArrowheads="1"/>
          </p:cNvPicPr>
          <p:nvPr/>
        </p:nvPicPr>
        <p:blipFill>
          <a:blip r:embed="rId2"/>
          <a:srcRect/>
          <a:stretch>
            <a:fillRect/>
          </a:stretch>
        </p:blipFill>
        <p:spPr bwMode="auto">
          <a:xfrm>
            <a:off x="714356" y="2714612"/>
            <a:ext cx="1035851" cy="533400"/>
          </a:xfrm>
          <a:prstGeom prst="rect">
            <a:avLst/>
          </a:prstGeom>
          <a:noFill/>
          <a:ln w="6350">
            <a:solidFill>
              <a:schemeClr val="tx1"/>
            </a:solidFill>
            <a:miter lim="800000"/>
            <a:headEnd/>
            <a:tailEnd/>
          </a:ln>
          <a:effectLst/>
        </p:spPr>
      </p:pic>
      <p:sp>
        <p:nvSpPr>
          <p:cNvPr id="6" name="Prostokąt 5"/>
          <p:cNvSpPr/>
          <p:nvPr/>
        </p:nvSpPr>
        <p:spPr>
          <a:xfrm>
            <a:off x="1643050" y="1643042"/>
            <a:ext cx="3413307" cy="292388"/>
          </a:xfrm>
          <a:prstGeom prst="rect">
            <a:avLst/>
          </a:prstGeom>
        </p:spPr>
        <p:txBody>
          <a:bodyPr wrap="none">
            <a:spAutoFit/>
          </a:bodyPr>
          <a:lstStyle/>
          <a:p>
            <a:r>
              <a:rPr lang="pl-PL" sz="13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Bazy własne Biblioteki Naukowej</a:t>
            </a:r>
            <a:endParaRPr lang="pl-PL" sz="13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p:txBody>
      </p:sp>
      <p:pic>
        <p:nvPicPr>
          <p:cNvPr id="9" name="Picture 12" descr="DSC_logo"/>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643182" y="0"/>
            <a:ext cx="1071570" cy="1285852"/>
          </a:xfrm>
          <a:prstGeom prst="rect">
            <a:avLst/>
          </a:prstGeom>
          <a:noFill/>
          <a:ln w="9525">
            <a:noFill/>
            <a:miter lim="800000"/>
            <a:headEnd/>
            <a:tailEnd/>
          </a:ln>
        </p:spPr>
      </p:pic>
      <p:sp>
        <p:nvSpPr>
          <p:cNvPr id="10" name="pole tekstowe 9"/>
          <p:cNvSpPr txBox="1"/>
          <p:nvPr/>
        </p:nvSpPr>
        <p:spPr>
          <a:xfrm>
            <a:off x="785794" y="6715140"/>
            <a:ext cx="5786478" cy="430887"/>
          </a:xfrm>
          <a:prstGeom prst="rect">
            <a:avLst/>
          </a:prstGeom>
          <a:noFill/>
        </p:spPr>
        <p:txBody>
          <a:bodyPr wrap="square" rtlCol="0">
            <a:spAutoFit/>
          </a:bodyPr>
          <a:lstStyle/>
          <a:p>
            <a:r>
              <a:rPr lang="pl-PL" sz="1100" dirty="0" smtClean="0">
                <a:solidFill>
                  <a:schemeClr val="bg2">
                    <a:lumMod val="10000"/>
                  </a:schemeClr>
                </a:solidFill>
              </a:rPr>
              <a:t>Komputerowy katalog wydawnictw zwartych (książki, skrypty, rozprawy doktorskie </a:t>
            </a:r>
            <a:br>
              <a:rPr lang="pl-PL" sz="1100" dirty="0" smtClean="0">
                <a:solidFill>
                  <a:schemeClr val="bg2">
                    <a:lumMod val="10000"/>
                  </a:schemeClr>
                </a:solidFill>
              </a:rPr>
            </a:br>
            <a:r>
              <a:rPr lang="pl-PL" sz="1100" dirty="0" smtClean="0">
                <a:solidFill>
                  <a:schemeClr val="bg2">
                    <a:lumMod val="10000"/>
                  </a:schemeClr>
                </a:solidFill>
              </a:rPr>
              <a:t>i habilitacyjne) będących w zbiorach BN.</a:t>
            </a:r>
            <a:endParaRPr lang="pl-PL" sz="1100" dirty="0">
              <a:solidFill>
                <a:schemeClr val="bg2">
                  <a:lumMod val="10000"/>
                </a:schemeClr>
              </a:solidFill>
            </a:endParaRPr>
          </a:p>
        </p:txBody>
      </p:sp>
      <p:sp>
        <p:nvSpPr>
          <p:cNvPr id="11" name="pole tekstowe 10"/>
          <p:cNvSpPr txBox="1"/>
          <p:nvPr/>
        </p:nvSpPr>
        <p:spPr>
          <a:xfrm>
            <a:off x="2000240" y="2714612"/>
            <a:ext cx="4429156" cy="523220"/>
          </a:xfrm>
          <a:prstGeom prst="rect">
            <a:avLst/>
          </a:prstGeom>
          <a:noFill/>
        </p:spPr>
        <p:txBody>
          <a:bodyPr wrap="square" rtlCol="0">
            <a:spAutoFit/>
          </a:bodyPr>
          <a:lstStyle/>
          <a:p>
            <a:r>
              <a:rPr lang="pl-PL" sz="1400" dirty="0" smtClean="0">
                <a:solidFill>
                  <a:schemeClr val="bg2">
                    <a:lumMod val="10000"/>
                  </a:schemeClr>
                </a:solidFill>
              </a:rPr>
              <a:t>Bazy opracowywane w Bibliotece Naukowej Wojskowego Instytutu Medycznego</a:t>
            </a:r>
            <a:endParaRPr lang="pl-PL" sz="1400" dirty="0">
              <a:solidFill>
                <a:schemeClr val="bg2">
                  <a:lumMod val="10000"/>
                </a:schemeClr>
              </a:solidFill>
            </a:endParaRPr>
          </a:p>
        </p:txBody>
      </p:sp>
      <p:pic>
        <p:nvPicPr>
          <p:cNvPr id="1026" name="Picture 2"/>
          <p:cNvPicPr>
            <a:picLocks noChangeAspect="1" noChangeArrowheads="1"/>
          </p:cNvPicPr>
          <p:nvPr/>
        </p:nvPicPr>
        <p:blipFill>
          <a:blip r:embed="rId4"/>
          <a:srcRect/>
          <a:stretch>
            <a:fillRect/>
          </a:stretch>
        </p:blipFill>
        <p:spPr bwMode="auto">
          <a:xfrm>
            <a:off x="857232" y="4214810"/>
            <a:ext cx="3000396" cy="541565"/>
          </a:xfrm>
          <a:prstGeom prst="rect">
            <a:avLst/>
          </a:prstGeom>
          <a:noFill/>
          <a:ln w="6350">
            <a:solidFill>
              <a:schemeClr val="tx1"/>
            </a:solidFill>
            <a:miter lim="800000"/>
            <a:headEnd/>
            <a:tailEnd/>
          </a:ln>
          <a:effectLst/>
        </p:spPr>
      </p:pic>
      <p:pic>
        <p:nvPicPr>
          <p:cNvPr id="1027" name="Picture 3"/>
          <p:cNvPicPr>
            <a:picLocks noChangeAspect="1" noChangeArrowheads="1"/>
          </p:cNvPicPr>
          <p:nvPr/>
        </p:nvPicPr>
        <p:blipFill>
          <a:blip r:embed="rId5"/>
          <a:srcRect/>
          <a:stretch>
            <a:fillRect/>
          </a:stretch>
        </p:blipFill>
        <p:spPr bwMode="auto">
          <a:xfrm>
            <a:off x="857232" y="6215074"/>
            <a:ext cx="5000660" cy="433878"/>
          </a:xfrm>
          <a:prstGeom prst="rect">
            <a:avLst/>
          </a:prstGeom>
          <a:noFill/>
          <a:ln w="6350">
            <a:solidFill>
              <a:schemeClr val="tx1"/>
            </a:solidFill>
            <a:miter lim="800000"/>
            <a:headEnd/>
            <a:tailEnd/>
          </a:ln>
          <a:effectLst/>
        </p:spPr>
      </p:pic>
      <p:pic>
        <p:nvPicPr>
          <p:cNvPr id="1028" name="Picture 4"/>
          <p:cNvPicPr>
            <a:picLocks noChangeAspect="1" noChangeArrowheads="1"/>
          </p:cNvPicPr>
          <p:nvPr/>
        </p:nvPicPr>
        <p:blipFill>
          <a:blip r:embed="rId6"/>
          <a:srcRect/>
          <a:stretch>
            <a:fillRect/>
          </a:stretch>
        </p:blipFill>
        <p:spPr bwMode="auto">
          <a:xfrm>
            <a:off x="857232" y="7500958"/>
            <a:ext cx="5000660" cy="444430"/>
          </a:xfrm>
          <a:prstGeom prst="rect">
            <a:avLst/>
          </a:prstGeom>
          <a:noFill/>
          <a:ln w="6350">
            <a:solidFill>
              <a:schemeClr val="tx1"/>
            </a:solidFill>
            <a:miter lim="800000"/>
            <a:headEnd/>
            <a:tailEnd/>
          </a:ln>
          <a:effectLst/>
        </p:spPr>
      </p:pic>
      <p:sp>
        <p:nvSpPr>
          <p:cNvPr id="13" name="pole tekstowe 12"/>
          <p:cNvSpPr txBox="1"/>
          <p:nvPr/>
        </p:nvSpPr>
        <p:spPr>
          <a:xfrm>
            <a:off x="785794" y="4857752"/>
            <a:ext cx="5786478" cy="938719"/>
          </a:xfrm>
          <a:prstGeom prst="rect">
            <a:avLst/>
          </a:prstGeom>
          <a:noFill/>
        </p:spPr>
        <p:txBody>
          <a:bodyPr wrap="square" rtlCol="0">
            <a:spAutoFit/>
          </a:bodyPr>
          <a:lstStyle/>
          <a:p>
            <a:pPr algn="just"/>
            <a:r>
              <a:rPr lang="pl-PL" sz="1100" dirty="0" smtClean="0">
                <a:solidFill>
                  <a:schemeClr val="bg2">
                    <a:lumMod val="10000"/>
                  </a:schemeClr>
                </a:solidFill>
              </a:rPr>
              <a:t>Baza własna rejestrująca na bieżąco dorobek naukowy  pracowników WIM:</a:t>
            </a:r>
          </a:p>
          <a:p>
            <a:pPr algn="just">
              <a:buFontTx/>
              <a:buChar char="-"/>
            </a:pPr>
            <a:r>
              <a:rPr lang="pl-PL" sz="1100" dirty="0" smtClean="0">
                <a:solidFill>
                  <a:schemeClr val="bg2">
                    <a:lumMod val="10000"/>
                  </a:schemeClr>
                </a:solidFill>
              </a:rPr>
              <a:t> dorobek publikowany (od 1948r.)</a:t>
            </a:r>
          </a:p>
          <a:p>
            <a:pPr algn="just">
              <a:buFontTx/>
              <a:buChar char="-"/>
            </a:pPr>
            <a:r>
              <a:rPr lang="pl-PL" sz="1100" dirty="0" smtClean="0">
                <a:solidFill>
                  <a:schemeClr val="bg2">
                    <a:lumMod val="10000"/>
                  </a:schemeClr>
                </a:solidFill>
              </a:rPr>
              <a:t> dorobek niepublikowany (SINNP ; od 1995r.) .</a:t>
            </a:r>
          </a:p>
          <a:p>
            <a:pPr algn="just"/>
            <a:r>
              <a:rPr lang="pl-PL" sz="1100" dirty="0" smtClean="0">
                <a:solidFill>
                  <a:schemeClr val="bg2">
                    <a:lumMod val="10000"/>
                  </a:schemeClr>
                </a:solidFill>
              </a:rPr>
              <a:t>Baza Bibliografii umożliwia przygotowanie analizy bibliometrycznej dorobku naukowego pracowników, uwzględniającej punktację MNiSW/</a:t>
            </a:r>
            <a:r>
              <a:rPr lang="pl-PL" sz="1100" dirty="0" err="1" smtClean="0">
                <a:solidFill>
                  <a:schemeClr val="bg2">
                    <a:lumMod val="10000"/>
                  </a:schemeClr>
                </a:solidFill>
              </a:rPr>
              <a:t>MEiN</a:t>
            </a:r>
            <a:r>
              <a:rPr lang="pl-PL" sz="1100" dirty="0" smtClean="0">
                <a:solidFill>
                  <a:schemeClr val="bg2">
                    <a:lumMod val="10000"/>
                  </a:schemeClr>
                </a:solidFill>
              </a:rPr>
              <a:t> oraz IF.</a:t>
            </a:r>
            <a:endParaRPr lang="pl-PL" sz="1100" dirty="0">
              <a:solidFill>
                <a:schemeClr val="bg2">
                  <a:lumMod val="10000"/>
                </a:schemeClr>
              </a:solidFill>
            </a:endParaRPr>
          </a:p>
        </p:txBody>
      </p:sp>
      <p:sp>
        <p:nvSpPr>
          <p:cNvPr id="14" name="pole tekstowe 13"/>
          <p:cNvSpPr txBox="1"/>
          <p:nvPr/>
        </p:nvSpPr>
        <p:spPr>
          <a:xfrm>
            <a:off x="714356" y="8001024"/>
            <a:ext cx="5572164" cy="261610"/>
          </a:xfrm>
          <a:prstGeom prst="rect">
            <a:avLst/>
          </a:prstGeom>
          <a:noFill/>
        </p:spPr>
        <p:txBody>
          <a:bodyPr wrap="square" rtlCol="0">
            <a:spAutoFit/>
          </a:bodyPr>
          <a:lstStyle/>
          <a:p>
            <a:r>
              <a:rPr lang="pl-PL" sz="1100" dirty="0" smtClean="0">
                <a:solidFill>
                  <a:schemeClr val="bg2">
                    <a:lumMod val="10000"/>
                  </a:schemeClr>
                </a:solidFill>
              </a:rPr>
              <a:t>Komputerowy katalog czasopism prenumerowanych przez BN od 1980 roku.</a:t>
            </a:r>
            <a:endParaRPr lang="pl-PL" sz="1100" dirty="0">
              <a:solidFill>
                <a:schemeClr val="bg2">
                  <a:lumMod val="10000"/>
                </a:schemeClr>
              </a:solidFill>
            </a:endParaRPr>
          </a:p>
        </p:txBody>
      </p:sp>
      <p:sp>
        <p:nvSpPr>
          <p:cNvPr id="15" name="pole tekstowe 14"/>
          <p:cNvSpPr txBox="1"/>
          <p:nvPr/>
        </p:nvSpPr>
        <p:spPr>
          <a:xfrm>
            <a:off x="928670" y="8429652"/>
            <a:ext cx="5286412" cy="400110"/>
          </a:xfrm>
          <a:prstGeom prst="rect">
            <a:avLst/>
          </a:prstGeom>
          <a:noFill/>
        </p:spPr>
        <p:txBody>
          <a:bodyPr wrap="square" rtlCol="0">
            <a:spAutoFit/>
          </a:bodyPr>
          <a:lstStyle/>
          <a:p>
            <a:r>
              <a:rPr lang="pl-PL" sz="1000" dirty="0" smtClean="0">
                <a:solidFill>
                  <a:srgbClr val="FF0000"/>
                </a:solidFill>
              </a:rPr>
              <a:t>Dostęp: strona głównej WIM           zakładka Nauka         </a:t>
            </a:r>
            <a:r>
              <a:rPr lang="pl-PL" sz="1000" dirty="0" err="1" smtClean="0">
                <a:solidFill>
                  <a:srgbClr val="FF0000"/>
                </a:solidFill>
              </a:rPr>
              <a:t>Biblioteka</a:t>
            </a:r>
            <a:r>
              <a:rPr lang="pl-PL" sz="1000" dirty="0" smtClean="0">
                <a:solidFill>
                  <a:srgbClr val="FF0000"/>
                </a:solidFill>
              </a:rPr>
              <a:t> Naukowa</a:t>
            </a:r>
          </a:p>
          <a:p>
            <a:r>
              <a:rPr lang="pl-PL" sz="1000" dirty="0" smtClean="0">
                <a:solidFill>
                  <a:srgbClr val="FF0000"/>
                </a:solidFill>
              </a:rPr>
              <a:t>                                                                                                                                   ZAPRASZAMY</a:t>
            </a:r>
            <a:endParaRPr lang="pl-PL" sz="1000" dirty="0">
              <a:solidFill>
                <a:srgbClr val="FF0000"/>
              </a:solidFill>
            </a:endParaRPr>
          </a:p>
        </p:txBody>
      </p:sp>
      <p:sp>
        <p:nvSpPr>
          <p:cNvPr id="19" name="Strzałka w prawo 18"/>
          <p:cNvSpPr/>
          <p:nvPr/>
        </p:nvSpPr>
        <p:spPr>
          <a:xfrm>
            <a:off x="2714620" y="8501090"/>
            <a:ext cx="142876"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0" name="Strzałka w prawo 19"/>
          <p:cNvSpPr/>
          <p:nvPr/>
        </p:nvSpPr>
        <p:spPr>
          <a:xfrm>
            <a:off x="3857628" y="8501090"/>
            <a:ext cx="142876"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epływ">
  <a:themeElements>
    <a:clrScheme name="Niestandardowy 9">
      <a:dk1>
        <a:srgbClr val="7F7F7F"/>
      </a:dk1>
      <a:lt1>
        <a:sysClr val="window" lastClr="FFFFFF"/>
      </a:lt1>
      <a:dk2>
        <a:srgbClr val="7F7F7F"/>
      </a:dk2>
      <a:lt2>
        <a:srgbClr val="EBE9E3"/>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Przepły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rzepły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489</TotalTime>
  <Words>836</Words>
  <Application>Microsoft Office PowerPoint</Application>
  <PresentationFormat>Pokaz na ekranie (4:3)</PresentationFormat>
  <Paragraphs>41</Paragraphs>
  <Slides>5</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5</vt:i4>
      </vt:variant>
    </vt:vector>
  </HeadingPairs>
  <TitlesOfParts>
    <vt:vector size="11" baseType="lpstr">
      <vt:lpstr>Arial</vt:lpstr>
      <vt:lpstr>Calibri</vt:lpstr>
      <vt:lpstr>Constantia</vt:lpstr>
      <vt:lpstr>Times New Roman</vt:lpstr>
      <vt:lpstr>Wingdings 2</vt:lpstr>
      <vt:lpstr>Przepływ</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Bartek</dc:creator>
  <cp:lastModifiedBy>Wróblewska Elżbieta</cp:lastModifiedBy>
  <cp:revision>53</cp:revision>
  <dcterms:created xsi:type="dcterms:W3CDTF">2022-04-16T15:58:35Z</dcterms:created>
  <dcterms:modified xsi:type="dcterms:W3CDTF">2023-07-10T06:24:36Z</dcterms:modified>
</cp:coreProperties>
</file>