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0" name="Shape 8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07806" y="3505898"/>
            <a:ext cx="17088487" cy="237496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015614" y="6333235"/>
            <a:ext cx="14072871" cy="2827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988578" y="991472"/>
            <a:ext cx="15769590" cy="20237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8591739" y="4688766"/>
            <a:ext cx="10238741" cy="24034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988578" y="991472"/>
            <a:ext cx="15769590" cy="20237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591739" y="4688766"/>
            <a:ext cx="10238741" cy="24034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988578" y="991472"/>
            <a:ext cx="15769590" cy="20237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1005205" y="2601149"/>
            <a:ext cx="8745285" cy="746417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988578" y="991472"/>
            <a:ext cx="15769590" cy="20237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988578" y="991472"/>
            <a:ext cx="15769590" cy="20237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wl of salad with fried rice, boiled eggs and chopsticks"/>
          <p:cNvSpPr/>
          <p:nvPr>
            <p:ph type="pic" sz="quarter" idx="21"/>
          </p:nvPr>
        </p:nvSpPr>
        <p:spPr>
          <a:xfrm>
            <a:off x="12992923" y="837259"/>
            <a:ext cx="6130369" cy="4902975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1" name="Bowl with salmon cakes, salad and houmous "/>
          <p:cNvSpPr/>
          <p:nvPr>
            <p:ph type="pic" sz="half" idx="22"/>
          </p:nvPr>
        </p:nvSpPr>
        <p:spPr>
          <a:xfrm>
            <a:off x="11130021" y="3278393"/>
            <a:ext cx="8602840" cy="10012649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2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10185" y="408163"/>
            <a:ext cx="13689190" cy="1026689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xfrm>
            <a:off x="9899830" y="10806462"/>
            <a:ext cx="294141" cy="281948"/>
          </a:xfrm>
          <a:prstGeom prst="rect">
            <a:avLst/>
          </a:prstGeom>
        </p:spPr>
        <p:txBody>
          <a:bodyPr lIns="41862" tIns="41862" rIns="41862" bIns="41862" anchor="b"/>
          <a:lstStyle>
            <a:lvl1pPr algn="ctr" defTabSz="481424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005205" y="452643"/>
            <a:ext cx="18093690" cy="218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05205" y="2637366"/>
            <a:ext cx="18093690" cy="866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8831923" y="10517695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solidFill>
            <a:srgbClr val="77002C"/>
          </a:solidFill>
          <a:uFillTx/>
          <a:latin typeface="Roboto-Light"/>
          <a:ea typeface="Roboto-Light"/>
          <a:cs typeface="Roboto-Light"/>
          <a:sym typeface="Roboto-Ligh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solidFill>
            <a:srgbClr val="77002C"/>
          </a:solidFill>
          <a:uFillTx/>
          <a:latin typeface="Roboto-Light"/>
          <a:ea typeface="Roboto-Light"/>
          <a:cs typeface="Roboto-Light"/>
          <a:sym typeface="Roboto-Ligh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solidFill>
            <a:srgbClr val="77002C"/>
          </a:solidFill>
          <a:uFillTx/>
          <a:latin typeface="Roboto-Light"/>
          <a:ea typeface="Roboto-Light"/>
          <a:cs typeface="Roboto-Light"/>
          <a:sym typeface="Roboto-Ligh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solidFill>
            <a:srgbClr val="77002C"/>
          </a:solidFill>
          <a:uFillTx/>
          <a:latin typeface="Roboto-Light"/>
          <a:ea typeface="Roboto-Light"/>
          <a:cs typeface="Roboto-Light"/>
          <a:sym typeface="Roboto-Ligh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solidFill>
            <a:srgbClr val="77002C"/>
          </a:solidFill>
          <a:uFillTx/>
          <a:latin typeface="Roboto-Light"/>
          <a:ea typeface="Roboto-Light"/>
          <a:cs typeface="Roboto-Light"/>
          <a:sym typeface="Roboto-Ligh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solidFill>
            <a:srgbClr val="77002C"/>
          </a:solidFill>
          <a:uFillTx/>
          <a:latin typeface="Roboto-Light"/>
          <a:ea typeface="Roboto-Light"/>
          <a:cs typeface="Roboto-Light"/>
          <a:sym typeface="Roboto-Ligh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solidFill>
            <a:srgbClr val="77002C"/>
          </a:solidFill>
          <a:uFillTx/>
          <a:latin typeface="Roboto-Light"/>
          <a:ea typeface="Roboto-Light"/>
          <a:cs typeface="Roboto-Light"/>
          <a:sym typeface="Roboto-Ligh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solidFill>
            <a:srgbClr val="77002C"/>
          </a:solidFill>
          <a:uFillTx/>
          <a:latin typeface="Roboto-Light"/>
          <a:ea typeface="Roboto-Light"/>
          <a:cs typeface="Roboto-Light"/>
          <a:sym typeface="Roboto-Ligh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solidFill>
            <a:srgbClr val="77002C"/>
          </a:solidFill>
          <a:uFillTx/>
          <a:latin typeface="Roboto-Light"/>
          <a:ea typeface="Roboto-Light"/>
          <a:cs typeface="Roboto-Light"/>
          <a:sym typeface="Roboto-Light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3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32.png"/><Relationship Id="rId4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65" descr="Picture 65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-356" y="-2977"/>
            <a:ext cx="20104812" cy="11308954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object 2"/>
          <p:cNvSpPr txBox="1"/>
          <p:nvPr>
            <p:ph type="title"/>
          </p:nvPr>
        </p:nvSpPr>
        <p:spPr>
          <a:xfrm>
            <a:off x="1140471" y="3388628"/>
            <a:ext cx="7786370" cy="2181226"/>
          </a:xfrm>
          <a:prstGeom prst="rect">
            <a:avLst/>
          </a:prstGeom>
        </p:spPr>
        <p:txBody>
          <a:bodyPr/>
          <a:lstStyle/>
          <a:p>
            <a:pPr marR="4978" indent="12446" defTabSz="896111">
              <a:lnSpc>
                <a:spcPct val="100299"/>
              </a:lnSpc>
              <a:defRPr b="1" sz="6860">
                <a:latin typeface="Roboto-Black"/>
                <a:ea typeface="Roboto-Black"/>
                <a:cs typeface="Roboto-Black"/>
                <a:sym typeface="Roboto-Black"/>
              </a:defRPr>
            </a:pPr>
            <a:r>
              <a:t>Chirurgia</a:t>
            </a:r>
            <a:r>
              <a:rPr spc="-97"/>
              <a:t> robotowa </a:t>
            </a:r>
            <a:r>
              <a:t>w </a:t>
            </a:r>
            <a:r>
              <a:rPr spc="-97"/>
              <a:t>Polsce</a:t>
            </a:r>
          </a:p>
        </p:txBody>
      </p:sp>
      <p:sp>
        <p:nvSpPr>
          <p:cNvPr id="84" name="object 9"/>
          <p:cNvSpPr/>
          <p:nvPr/>
        </p:nvSpPr>
        <p:spPr>
          <a:xfrm>
            <a:off x="1153177" y="1851642"/>
            <a:ext cx="3771666" cy="1"/>
          </a:xfrm>
          <a:prstGeom prst="line">
            <a:avLst/>
          </a:prstGeom>
          <a:ln w="23747">
            <a:solidFill>
              <a:srgbClr val="77002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5" name="object 10"/>
          <p:cNvSpPr/>
          <p:nvPr/>
        </p:nvSpPr>
        <p:spPr>
          <a:xfrm>
            <a:off x="1153177" y="1433091"/>
            <a:ext cx="3771666" cy="1"/>
          </a:xfrm>
          <a:prstGeom prst="line">
            <a:avLst/>
          </a:prstGeom>
          <a:ln w="23747">
            <a:solidFill>
              <a:srgbClr val="77002C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86" name="object 11" descr="object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7093" y="1542650"/>
            <a:ext cx="3743834" cy="218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2050" y="565988"/>
            <a:ext cx="9178481" cy="10177373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object 7"/>
          <p:cNvSpPr txBox="1"/>
          <p:nvPr/>
        </p:nvSpPr>
        <p:spPr>
          <a:xfrm>
            <a:off x="1215148" y="8289337"/>
            <a:ext cx="3688081" cy="169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8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28 września</a:t>
            </a:r>
            <a:r>
              <a:rPr spc="55"/>
              <a:t> </a:t>
            </a:r>
            <a:r>
              <a:rPr spc="-20"/>
              <a:t>2023</a:t>
            </a:r>
          </a:p>
          <a:p>
            <a:pPr>
              <a:defRPr sz="2600">
                <a:latin typeface="Roboto"/>
                <a:ea typeface="Roboto"/>
                <a:cs typeface="Roboto"/>
                <a:sym typeface="Roboto"/>
              </a:defRPr>
            </a:pPr>
          </a:p>
          <a:p>
            <a:pPr marR="5080" indent="12700">
              <a:lnSpc>
                <a:spcPct val="100699"/>
              </a:lnSpc>
              <a:defRPr sz="28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Krzysztof</a:t>
            </a:r>
            <a:r>
              <a:rPr spc="65"/>
              <a:t> </a:t>
            </a:r>
            <a:r>
              <a:rPr spc="-10"/>
              <a:t>Jakubiak </a:t>
            </a:r>
            <a:r>
              <a:t>red.</a:t>
            </a:r>
            <a:r>
              <a:rPr spc="65"/>
              <a:t> </a:t>
            </a:r>
            <a:r>
              <a:t>nacz.</a:t>
            </a:r>
            <a:r>
              <a:rPr spc="55"/>
              <a:t> </a:t>
            </a:r>
            <a:r>
              <a:rPr spc="-10"/>
              <a:t>mzdrowie.pl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65" descr="Picture 65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-356" y="-2977"/>
            <a:ext cx="20104812" cy="11308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2-7.png" descr="2-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66230" y="1076466"/>
            <a:ext cx="5664478" cy="3691557"/>
          </a:xfrm>
          <a:prstGeom prst="rect">
            <a:avLst/>
          </a:prstGeom>
          <a:ln w="12700">
            <a:solidFill>
              <a:srgbClr val="535353"/>
            </a:solidFill>
            <a:custDash>
              <a:ds d="100000" sp="200000"/>
            </a:custDash>
          </a:ln>
        </p:spPr>
      </p:pic>
      <p:pic>
        <p:nvPicPr>
          <p:cNvPr id="168" name="2-6.png" descr="2-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166190" y="6588142"/>
            <a:ext cx="5743395" cy="3691556"/>
          </a:xfrm>
          <a:prstGeom prst="rect">
            <a:avLst/>
          </a:prstGeom>
          <a:ln w="12700">
            <a:solidFill>
              <a:srgbClr val="535353"/>
            </a:solidFill>
            <a:custDash>
              <a:ds d="100000" sp="200000"/>
            </a:custDash>
          </a:ln>
        </p:spPr>
      </p:pic>
      <p:pic>
        <p:nvPicPr>
          <p:cNvPr id="169" name="2-3.png" descr="2-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37211" y="3467281"/>
            <a:ext cx="6237583" cy="6813199"/>
          </a:xfrm>
          <a:prstGeom prst="rect">
            <a:avLst/>
          </a:prstGeom>
          <a:ln w="12700">
            <a:solidFill>
              <a:srgbClr val="535353"/>
            </a:solidFill>
            <a:custDash>
              <a:ds d="100000" sp="200000"/>
            </a:custDash>
          </a:ln>
        </p:spPr>
      </p:pic>
      <p:sp>
        <p:nvSpPr>
          <p:cNvPr id="170" name="Efekt osobnej, wyższej wyceny RARP…"/>
          <p:cNvSpPr txBox="1"/>
          <p:nvPr/>
        </p:nvSpPr>
        <p:spPr>
          <a:xfrm>
            <a:off x="706954" y="503960"/>
            <a:ext cx="9874779" cy="2283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862" tIns="41862" rIns="41862" bIns="41862" anchor="ctr">
            <a:spAutoFit/>
          </a:bodyPr>
          <a:lstStyle/>
          <a:p>
            <a:pPr defTabSz="2009371">
              <a:lnSpc>
                <a:spcPct val="120000"/>
              </a:lnSpc>
              <a:defRPr sz="4000">
                <a:solidFill>
                  <a:srgbClr val="941751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Efekt osobnej, wyższej wyceny RARP</a:t>
            </a:r>
          </a:p>
          <a:p>
            <a:pPr marL="254000" indent="-254000" defTabSz="2009371">
              <a:lnSpc>
                <a:spcPct val="120000"/>
              </a:lnSpc>
              <a:buSzPct val="40000"/>
              <a:buBlip>
                <a:blip r:embed="rId6"/>
              </a:buBlip>
              <a:defRPr sz="280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Wzrost wydatków NFZ</a:t>
            </a:r>
          </a:p>
          <a:p>
            <a:pPr marL="254000" indent="-254000" defTabSz="2009371">
              <a:lnSpc>
                <a:spcPct val="120000"/>
              </a:lnSpc>
              <a:buSzPct val="40000"/>
              <a:buBlip>
                <a:blip r:embed="rId6"/>
              </a:buBlip>
              <a:defRPr sz="280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Nowe ośrodki</a:t>
            </a:r>
          </a:p>
          <a:p>
            <a:pPr marL="254000" indent="-254000" defTabSz="2009371">
              <a:lnSpc>
                <a:spcPct val="120000"/>
              </a:lnSpc>
              <a:buSzPct val="40000"/>
              <a:buBlip>
                <a:blip r:embed="rId6"/>
              </a:buBlip>
              <a:defRPr sz="280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Więcej zabiegów </a:t>
            </a:r>
          </a:p>
        </p:txBody>
      </p:sp>
      <p:sp>
        <p:nvSpPr>
          <p:cNvPr id="171" name="Średnia kwota refundacji zabiegu prostatektomii (zł)"/>
          <p:cNvSpPr txBox="1"/>
          <p:nvPr/>
        </p:nvSpPr>
        <p:spPr>
          <a:xfrm>
            <a:off x="13129325" y="10660711"/>
            <a:ext cx="491434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Średnia kwota refundacji zabiegu prostatektomii (zł)</a:t>
            </a:r>
          </a:p>
        </p:txBody>
      </p:sp>
      <p:sp>
        <p:nvSpPr>
          <p:cNvPr id="172" name="Wydatki NFZ na prostatektomię radykalną (mln zł)"/>
          <p:cNvSpPr txBox="1"/>
          <p:nvPr/>
        </p:nvSpPr>
        <p:spPr>
          <a:xfrm>
            <a:off x="13129325" y="5122469"/>
            <a:ext cx="472034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Wydatki NFZ na prostatektomię radykalną (mln zł)</a:t>
            </a:r>
          </a:p>
        </p:txBody>
      </p:sp>
      <p:sp>
        <p:nvSpPr>
          <p:cNvPr id="173" name="Liczba leczonych pacjentów"/>
          <p:cNvSpPr txBox="1"/>
          <p:nvPr/>
        </p:nvSpPr>
        <p:spPr>
          <a:xfrm>
            <a:off x="2882089" y="10660711"/>
            <a:ext cx="264463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Liczba leczonych pacjentów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65" descr="Picture 65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-356" y="-2977"/>
            <a:ext cx="20104812" cy="11308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2-8.png" descr="2-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4536" y="853583"/>
            <a:ext cx="7130523" cy="4210309"/>
          </a:xfrm>
          <a:prstGeom prst="rect">
            <a:avLst/>
          </a:prstGeom>
          <a:ln w="12700">
            <a:solidFill>
              <a:srgbClr val="535353"/>
            </a:solidFill>
            <a:custDash>
              <a:ds d="100000" sp="200000"/>
            </a:custDash>
          </a:ln>
        </p:spPr>
      </p:pic>
      <p:pic>
        <p:nvPicPr>
          <p:cNvPr id="177" name="2-9.png" descr="2-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97553" y="656262"/>
            <a:ext cx="7112013" cy="4260224"/>
          </a:xfrm>
          <a:prstGeom prst="rect">
            <a:avLst/>
          </a:prstGeom>
          <a:ln w="12700">
            <a:solidFill>
              <a:srgbClr val="535353"/>
            </a:solidFill>
            <a:custDash>
              <a:ds d="100000" sp="200000"/>
            </a:custDash>
          </a:ln>
        </p:spPr>
      </p:pic>
      <p:pic>
        <p:nvPicPr>
          <p:cNvPr id="178" name="2-10.png" descr="2-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29750" y="6582842"/>
            <a:ext cx="13044600" cy="4210309"/>
          </a:xfrm>
          <a:prstGeom prst="rect">
            <a:avLst/>
          </a:prstGeom>
          <a:ln w="12700">
            <a:solidFill>
              <a:srgbClr val="535353"/>
            </a:solidFill>
            <a:custDash>
              <a:ds d="100000" sp="200000"/>
            </a:custDash>
          </a:ln>
        </p:spPr>
      </p:pic>
      <p:sp>
        <p:nvSpPr>
          <p:cNvPr id="179" name="Długość hospitalizacji pacjenta"/>
          <p:cNvSpPr txBox="1"/>
          <p:nvPr/>
        </p:nvSpPr>
        <p:spPr>
          <a:xfrm>
            <a:off x="7892891" y="6714696"/>
            <a:ext cx="299423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Długość hospitalizacji pacjenta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65" descr="Picture 65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-250953" y="-2977"/>
            <a:ext cx="20104811" cy="11308954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object 2"/>
          <p:cNvSpPr txBox="1"/>
          <p:nvPr>
            <p:ph type="title"/>
          </p:nvPr>
        </p:nvSpPr>
        <p:spPr>
          <a:xfrm>
            <a:off x="988577" y="991472"/>
            <a:ext cx="15484293" cy="1720227"/>
          </a:xfrm>
          <a:prstGeom prst="rect">
            <a:avLst/>
          </a:prstGeom>
        </p:spPr>
        <p:txBody>
          <a:bodyPr/>
          <a:lstStyle>
            <a:lvl1pPr marR="5080" indent="12700">
              <a:lnSpc>
                <a:spcPct val="100499"/>
              </a:lnSpc>
            </a:lvl1pPr>
          </a:lstStyle>
          <a:p>
            <a:pPr/>
            <a:r>
              <a:t>Odsetek zabiegów RARP w krajach europejskich: 2020 rok</a:t>
            </a:r>
          </a:p>
        </p:txBody>
      </p:sp>
      <p:sp>
        <p:nvSpPr>
          <p:cNvPr id="183" name="object 3"/>
          <p:cNvSpPr txBox="1"/>
          <p:nvPr/>
        </p:nvSpPr>
        <p:spPr>
          <a:xfrm>
            <a:off x="1624458" y="3881873"/>
            <a:ext cx="3492198" cy="698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4000">
                <a:solidFill>
                  <a:schemeClr val="accent2">
                    <a:satOff val="-4966"/>
                    <a:lumOff val="-10549"/>
                  </a:schemeClr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3500"/>
              <a:t>Polska</a:t>
            </a:r>
            <a:r>
              <a:t>:</a:t>
            </a:r>
          </a:p>
          <a:p>
            <a:pPr indent="12700">
              <a:spcBef>
                <a:spcPts val="1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indent="12700">
              <a:spcBef>
                <a:spcPts val="1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2020 rok: </a:t>
            </a:r>
            <a:r>
              <a:rPr b="1" sz="3500">
                <a:solidFill>
                  <a:schemeClr val="accent2">
                    <a:satOff val="-4966"/>
                    <a:lumOff val="-10549"/>
                  </a:schemeClr>
                </a:solidFill>
              </a:rPr>
              <a:t>17%</a:t>
            </a:r>
            <a:endParaRPr b="1" sz="3500">
              <a:solidFill>
                <a:schemeClr val="accent2">
                  <a:satOff val="-4966"/>
                  <a:lumOff val="-10549"/>
                </a:schemeClr>
              </a:solidFill>
            </a:endParaRPr>
          </a:p>
          <a:p>
            <a:pPr indent="12700">
              <a:spcBef>
                <a:spcPts val="1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- 7485 zabiegów</a:t>
            </a:r>
          </a:p>
          <a:p>
            <a:pPr indent="12700">
              <a:spcBef>
                <a:spcPts val="1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- 1260 RARP</a:t>
            </a:r>
          </a:p>
          <a:p>
            <a:pPr indent="12700">
              <a:spcBef>
                <a:spcPts val="1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indent="12700">
              <a:spcBef>
                <a:spcPts val="1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2022 rok: </a:t>
            </a:r>
            <a:r>
              <a:rPr b="1" sz="3500">
                <a:solidFill>
                  <a:schemeClr val="accent2">
                    <a:satOff val="-4966"/>
                    <a:lumOff val="-10549"/>
                  </a:schemeClr>
                </a:solidFill>
              </a:rPr>
              <a:t>34%</a:t>
            </a:r>
            <a:endParaRPr b="1" sz="3500">
              <a:solidFill>
                <a:schemeClr val="accent2">
                  <a:satOff val="-4966"/>
                  <a:lumOff val="-10549"/>
                </a:schemeClr>
              </a:solidFill>
            </a:endParaRPr>
          </a:p>
          <a:p>
            <a:pPr indent="12700">
              <a:spcBef>
                <a:spcPts val="1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- 9933 zabiegi</a:t>
            </a:r>
          </a:p>
          <a:p>
            <a:pPr marL="220578" indent="-220578">
              <a:spcBef>
                <a:spcPts val="100"/>
              </a:spcBef>
              <a:buSzPct val="100000"/>
              <a:buChar char="-"/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3361 RARP</a:t>
            </a:r>
          </a:p>
          <a:p>
            <a:pPr>
              <a:spcBef>
                <a:spcPts val="1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>
              <a:spcBef>
                <a:spcPts val="1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2023 rok: </a:t>
            </a:r>
            <a:r>
              <a:rPr b="1" sz="3400">
                <a:solidFill>
                  <a:schemeClr val="accent2">
                    <a:satOff val="-4966"/>
                    <a:lumOff val="-10549"/>
                  </a:schemeClr>
                </a:solidFill>
              </a:rPr>
              <a:t>46% </a:t>
            </a:r>
            <a:r>
              <a:t>?</a:t>
            </a:r>
          </a:p>
          <a:p>
            <a:pPr indent="12700">
              <a:spcBef>
                <a:spcPts val="100"/>
              </a:spcBef>
              <a:defRPr b="1" sz="3000">
                <a:solidFill>
                  <a:srgbClr val="77002C"/>
                </a:solidFill>
                <a:latin typeface="Roboto-Black"/>
                <a:ea typeface="Roboto-Black"/>
                <a:cs typeface="Roboto-Black"/>
                <a:sym typeface="Roboto-Black"/>
              </a:defRPr>
            </a:pPr>
            <a:endParaRPr spc="-20"/>
          </a:p>
          <a:p>
            <a:pPr indent="12700">
              <a:spcBef>
                <a:spcPts val="100"/>
              </a:spcBef>
              <a:defRPr b="1" sz="3000">
                <a:solidFill>
                  <a:srgbClr val="77002C"/>
                </a:solidFill>
                <a:latin typeface="Roboto-Black"/>
                <a:ea typeface="Roboto-Black"/>
                <a:cs typeface="Roboto-Black"/>
                <a:sym typeface="Roboto-Black"/>
              </a:defRPr>
            </a:pPr>
            <a:endParaRPr spc="-20"/>
          </a:p>
          <a:p>
            <a:pPr indent="12700">
              <a:spcBef>
                <a:spcPts val="100"/>
              </a:spcBef>
              <a:defRPr b="1" sz="3000">
                <a:solidFill>
                  <a:srgbClr val="77002C"/>
                </a:solidFill>
                <a:latin typeface="Roboto-Black"/>
                <a:ea typeface="Roboto-Black"/>
                <a:cs typeface="Roboto-Black"/>
                <a:sym typeface="Roboto-Black"/>
              </a:defRPr>
            </a:pPr>
            <a:endParaRPr spc="-20"/>
          </a:p>
          <a:p>
            <a:pPr indent="12700">
              <a:spcBef>
                <a:spcPts val="100"/>
              </a:spcBef>
              <a:defRPr b="1" sz="3000">
                <a:solidFill>
                  <a:srgbClr val="77002C"/>
                </a:solidFill>
                <a:latin typeface="Roboto-Black"/>
                <a:ea typeface="Roboto-Black"/>
                <a:cs typeface="Roboto-Black"/>
                <a:sym typeface="Roboto-Black"/>
              </a:defRPr>
            </a:pPr>
            <a:endParaRPr spc="-20"/>
          </a:p>
        </p:txBody>
      </p:sp>
      <p:pic>
        <p:nvPicPr>
          <p:cNvPr id="184" name="object 62" descr="object 6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3109" y="5055322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2-2.png" descr="2-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95927" y="3613086"/>
            <a:ext cx="12707640" cy="5749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object 62" descr="object 6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3109" y="6637724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object 62" descr="object 6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3109" y="8220126"/>
            <a:ext cx="230350" cy="230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16" descr="Picture 16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97592" y="-2977"/>
            <a:ext cx="20104811" cy="11308954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object 2"/>
          <p:cNvSpPr txBox="1"/>
          <p:nvPr>
            <p:ph type="title"/>
          </p:nvPr>
        </p:nvSpPr>
        <p:spPr>
          <a:xfrm>
            <a:off x="1002519" y="991472"/>
            <a:ext cx="15769591" cy="2023746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/>
            </a:lvl1pPr>
          </a:lstStyle>
          <a:p>
            <a:pPr/>
            <a:r>
              <a:t>Podsumowanie</a:t>
            </a:r>
          </a:p>
        </p:txBody>
      </p:sp>
      <p:sp>
        <p:nvSpPr>
          <p:cNvPr id="191" name="object 3"/>
          <p:cNvSpPr txBox="1"/>
          <p:nvPr/>
        </p:nvSpPr>
        <p:spPr>
          <a:xfrm>
            <a:off x="2091130" y="3624095"/>
            <a:ext cx="477631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02564" algn="ctr">
              <a:defRPr sz="220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Dynamicznie</a:t>
            </a:r>
            <a:r>
              <a:rPr spc="-4"/>
              <a:t> </a:t>
            </a:r>
            <a:r>
              <a:rPr spc="-9"/>
              <a:t>rośnie </a:t>
            </a:r>
            <a:r>
              <a:t>liczba szpitali </a:t>
            </a:r>
            <a:r>
              <a:rPr spc="-9"/>
              <a:t>posiadających </a:t>
            </a:r>
            <a:r>
              <a:t>systemy</a:t>
            </a:r>
            <a:r>
              <a:rPr spc="-25"/>
              <a:t> </a:t>
            </a:r>
            <a:r>
              <a:t>chirurgii</a:t>
            </a:r>
            <a:r>
              <a:rPr spc="-19"/>
              <a:t> </a:t>
            </a:r>
            <a:r>
              <a:rPr spc="-9"/>
              <a:t>robotowej </a:t>
            </a:r>
            <a:r>
              <a:t>oraz</a:t>
            </a:r>
            <a:r>
              <a:rPr spc="-39"/>
              <a:t> </a:t>
            </a:r>
            <a:r>
              <a:t>liczba</a:t>
            </a:r>
            <a:r>
              <a:rPr spc="-35"/>
              <a:t> </a:t>
            </a:r>
            <a:r>
              <a:t>operacji</a:t>
            </a:r>
            <a:r>
              <a:rPr spc="-35"/>
              <a:t> </a:t>
            </a:r>
            <a:r>
              <a:rPr spc="-9"/>
              <a:t>robotowych</a:t>
            </a:r>
          </a:p>
        </p:txBody>
      </p:sp>
      <p:sp>
        <p:nvSpPr>
          <p:cNvPr id="192" name="object 4"/>
          <p:cNvSpPr txBox="1"/>
          <p:nvPr/>
        </p:nvSpPr>
        <p:spPr>
          <a:xfrm>
            <a:off x="8125894" y="3637076"/>
            <a:ext cx="463423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ctr">
              <a:defRPr sz="230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Duże</a:t>
            </a:r>
            <a:r>
              <a:rPr spc="-41"/>
              <a:t> </a:t>
            </a:r>
            <a:r>
              <a:rPr spc="-10"/>
              <a:t>placówki </a:t>
            </a:r>
            <a:r>
              <a:t>rozwijają</a:t>
            </a:r>
            <a:r>
              <a:rPr spc="-36"/>
              <a:t> </a:t>
            </a:r>
            <a:r>
              <a:t>wolumen</a:t>
            </a:r>
            <a:r>
              <a:rPr spc="-31"/>
              <a:t> </a:t>
            </a:r>
            <a:r>
              <a:rPr spc="-10"/>
              <a:t>zabiegów </a:t>
            </a:r>
            <a:r>
              <a:t>oraz</a:t>
            </a:r>
            <a:r>
              <a:rPr spc="-20"/>
              <a:t> </a:t>
            </a:r>
            <a:r>
              <a:t>nowe</a:t>
            </a:r>
            <a:r>
              <a:rPr spc="-20"/>
              <a:t> </a:t>
            </a:r>
            <a:r>
              <a:t>dziedziny</a:t>
            </a:r>
            <a:r>
              <a:rPr spc="-15"/>
              <a:t> c</a:t>
            </a:r>
            <a:r>
              <a:rPr spc="-10"/>
              <a:t>hirurgii</a:t>
            </a:r>
          </a:p>
        </p:txBody>
      </p:sp>
      <p:sp>
        <p:nvSpPr>
          <p:cNvPr id="193" name="object 5"/>
          <p:cNvSpPr txBox="1"/>
          <p:nvPr/>
        </p:nvSpPr>
        <p:spPr>
          <a:xfrm>
            <a:off x="9087627" y="6956751"/>
            <a:ext cx="244792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ctr">
              <a:defRPr sz="230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Brakuje rejestrów</a:t>
            </a:r>
            <a:r>
              <a:rPr spc="-41"/>
              <a:t> </a:t>
            </a:r>
            <a:r>
              <a:t>zabiegów</a:t>
            </a:r>
          </a:p>
          <a:p>
            <a:pPr indent="12700" algn="ctr">
              <a:defRPr sz="230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 (eKRN+ </a:t>
            </a:r>
            <a:r>
              <a:rPr spc="-26"/>
              <a:t>?)</a:t>
            </a:r>
          </a:p>
        </p:txBody>
      </p:sp>
      <p:sp>
        <p:nvSpPr>
          <p:cNvPr id="194" name="object 6"/>
          <p:cNvSpPr txBox="1"/>
          <p:nvPr/>
        </p:nvSpPr>
        <p:spPr>
          <a:xfrm>
            <a:off x="2739100" y="6920272"/>
            <a:ext cx="3851191" cy="1250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8255" marR="68580" indent="66675" algn="ctr">
              <a:lnSpc>
                <a:spcPct val="139400"/>
              </a:lnSpc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Brakuje</a:t>
            </a:r>
            <a:r>
              <a:rPr spc="-50"/>
              <a:t> </a:t>
            </a:r>
            <a:r>
              <a:t>rejestru</a:t>
            </a:r>
            <a:r>
              <a:rPr spc="-39"/>
              <a:t> </a:t>
            </a:r>
            <a:r>
              <a:rPr spc="-9"/>
              <a:t>operatorów, n</a:t>
            </a:r>
            <a:r>
              <a:t>ie</a:t>
            </a:r>
            <a:r>
              <a:rPr spc="-4"/>
              <a:t> </a:t>
            </a:r>
            <a:r>
              <a:t>ma</a:t>
            </a:r>
            <a:r>
              <a:rPr spc="-4"/>
              <a:t> </a:t>
            </a:r>
            <a:r>
              <a:t>systemu </a:t>
            </a:r>
            <a:r>
              <a:rPr spc="-9"/>
              <a:t>kształcenia </a:t>
            </a:r>
            <a:r>
              <a:t>i</a:t>
            </a:r>
            <a:r>
              <a:rPr spc="-4"/>
              <a:t> </a:t>
            </a:r>
            <a:r>
              <a:t>weryfikowania</a:t>
            </a:r>
            <a:r>
              <a:rPr spc="-4"/>
              <a:t> u</a:t>
            </a:r>
            <a:r>
              <a:rPr spc="-9"/>
              <a:t>miejętności</a:t>
            </a:r>
          </a:p>
        </p:txBody>
      </p:sp>
      <p:sp>
        <p:nvSpPr>
          <p:cNvPr id="195" name="object 7"/>
          <p:cNvSpPr txBox="1"/>
          <p:nvPr/>
        </p:nvSpPr>
        <p:spPr>
          <a:xfrm>
            <a:off x="13837177" y="3663877"/>
            <a:ext cx="411416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ctr">
              <a:defRPr sz="230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Rynek </a:t>
            </a:r>
            <a:r>
              <a:rPr spc="-10"/>
              <a:t>prywatny</a:t>
            </a:r>
            <a:r>
              <a:rPr spc="575"/>
              <a:t> </a:t>
            </a:r>
            <a:r>
              <a:t>skurczył</a:t>
            </a:r>
            <a:r>
              <a:rPr spc="-20"/>
              <a:t> </a:t>
            </a:r>
            <a:r>
              <a:t>się</a:t>
            </a:r>
            <a:r>
              <a:rPr spc="-10"/>
              <a:t> </a:t>
            </a:r>
            <a:r>
              <a:t>dzięki</a:t>
            </a:r>
            <a:r>
              <a:rPr spc="-10"/>
              <a:t> podwyższeniu </a:t>
            </a:r>
            <a:r>
              <a:t>wycen</a:t>
            </a:r>
            <a:r>
              <a:rPr spc="-15"/>
              <a:t> </a:t>
            </a:r>
            <a:r>
              <a:rPr spc="-26"/>
              <a:t>NFZ</a:t>
            </a:r>
          </a:p>
        </p:txBody>
      </p:sp>
      <p:sp>
        <p:nvSpPr>
          <p:cNvPr id="196" name="object 8"/>
          <p:cNvSpPr txBox="1"/>
          <p:nvPr/>
        </p:nvSpPr>
        <p:spPr>
          <a:xfrm>
            <a:off x="14524243" y="6945951"/>
            <a:ext cx="309689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ctr">
              <a:defRPr sz="230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System</a:t>
            </a:r>
            <a:r>
              <a:rPr spc="-26"/>
              <a:t> </a:t>
            </a:r>
            <a:r>
              <a:rPr spc="-10"/>
              <a:t>rozliczeń </a:t>
            </a:r>
            <a:r>
              <a:t>oparty na</a:t>
            </a:r>
            <a:r>
              <a:rPr spc="5"/>
              <a:t> </a:t>
            </a:r>
            <a:r>
              <a:rPr i="1"/>
              <a:t>fee</a:t>
            </a:r>
            <a:r>
              <a:rPr i="1" spc="5"/>
              <a:t>-</a:t>
            </a:r>
            <a:r>
              <a:rPr i="1"/>
              <a:t>for</a:t>
            </a:r>
            <a:r>
              <a:rPr i="1" spc="5"/>
              <a:t>-</a:t>
            </a:r>
            <a:r>
              <a:rPr i="1" spc="-10"/>
              <a:t>service</a:t>
            </a:r>
            <a:r>
              <a:rPr spc="-10"/>
              <a:t> </a:t>
            </a:r>
            <a:r>
              <a:t>nie</a:t>
            </a:r>
            <a:r>
              <a:rPr spc="-20"/>
              <a:t> </a:t>
            </a:r>
            <a:r>
              <a:t>premiuje</a:t>
            </a:r>
            <a:r>
              <a:rPr spc="-15"/>
              <a:t> </a:t>
            </a:r>
            <a:r>
              <a:rPr spc="-10"/>
              <a:t>jakości</a:t>
            </a:r>
          </a:p>
        </p:txBody>
      </p:sp>
      <p:grpSp>
        <p:nvGrpSpPr>
          <p:cNvPr id="200" name="object 9"/>
          <p:cNvGrpSpPr/>
          <p:nvPr/>
        </p:nvGrpSpPr>
        <p:grpSpPr>
          <a:xfrm>
            <a:off x="4256075" y="2894978"/>
            <a:ext cx="588600" cy="588600"/>
            <a:chOff x="0" y="0"/>
            <a:chExt cx="588598" cy="588598"/>
          </a:xfrm>
        </p:grpSpPr>
        <p:sp>
          <p:nvSpPr>
            <p:cNvPr id="197" name="Shape"/>
            <p:cNvSpPr/>
            <p:nvPr/>
          </p:nvSpPr>
          <p:spPr>
            <a:xfrm>
              <a:off x="0" y="0"/>
              <a:ext cx="466991" cy="588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12" y="0"/>
                  </a:moveTo>
                  <a:lnTo>
                    <a:pt x="11808" y="91"/>
                  </a:lnTo>
                  <a:lnTo>
                    <a:pt x="10072" y="365"/>
                  </a:lnTo>
                  <a:lnTo>
                    <a:pt x="8405" y="820"/>
                  </a:lnTo>
                  <a:lnTo>
                    <a:pt x="6806" y="1459"/>
                  </a:lnTo>
                  <a:lnTo>
                    <a:pt x="5322" y="2252"/>
                  </a:lnTo>
                  <a:lnTo>
                    <a:pt x="2839" y="4223"/>
                  </a:lnTo>
                  <a:lnTo>
                    <a:pt x="1838" y="5400"/>
                  </a:lnTo>
                  <a:lnTo>
                    <a:pt x="1034" y="6668"/>
                  </a:lnTo>
                  <a:lnTo>
                    <a:pt x="460" y="7991"/>
                  </a:lnTo>
                  <a:lnTo>
                    <a:pt x="115" y="9368"/>
                  </a:lnTo>
                  <a:lnTo>
                    <a:pt x="0" y="10800"/>
                  </a:lnTo>
                  <a:lnTo>
                    <a:pt x="115" y="12232"/>
                  </a:lnTo>
                  <a:lnTo>
                    <a:pt x="460" y="13609"/>
                  </a:lnTo>
                  <a:lnTo>
                    <a:pt x="1034" y="14932"/>
                  </a:lnTo>
                  <a:lnTo>
                    <a:pt x="1838" y="16200"/>
                  </a:lnTo>
                  <a:lnTo>
                    <a:pt x="2839" y="17377"/>
                  </a:lnTo>
                  <a:lnTo>
                    <a:pt x="5322" y="19348"/>
                  </a:lnTo>
                  <a:lnTo>
                    <a:pt x="6806" y="20141"/>
                  </a:lnTo>
                  <a:lnTo>
                    <a:pt x="8405" y="20779"/>
                  </a:lnTo>
                  <a:lnTo>
                    <a:pt x="10072" y="21235"/>
                  </a:lnTo>
                  <a:lnTo>
                    <a:pt x="11808" y="21509"/>
                  </a:lnTo>
                  <a:lnTo>
                    <a:pt x="13612" y="21600"/>
                  </a:lnTo>
                  <a:lnTo>
                    <a:pt x="15417" y="21509"/>
                  </a:lnTo>
                  <a:lnTo>
                    <a:pt x="17153" y="21235"/>
                  </a:lnTo>
                  <a:lnTo>
                    <a:pt x="18820" y="20779"/>
                  </a:lnTo>
                  <a:lnTo>
                    <a:pt x="20419" y="20141"/>
                  </a:lnTo>
                  <a:lnTo>
                    <a:pt x="21599" y="19510"/>
                  </a:lnTo>
                  <a:lnTo>
                    <a:pt x="13612" y="19510"/>
                  </a:lnTo>
                  <a:lnTo>
                    <a:pt x="12158" y="19436"/>
                  </a:lnTo>
                  <a:lnTo>
                    <a:pt x="9413" y="18848"/>
                  </a:lnTo>
                  <a:lnTo>
                    <a:pt x="6926" y="17694"/>
                  </a:lnTo>
                  <a:lnTo>
                    <a:pt x="4923" y="16105"/>
                  </a:lnTo>
                  <a:lnTo>
                    <a:pt x="3468" y="14131"/>
                  </a:lnTo>
                  <a:lnTo>
                    <a:pt x="2727" y="11954"/>
                  </a:lnTo>
                  <a:lnTo>
                    <a:pt x="2635" y="10800"/>
                  </a:lnTo>
                  <a:lnTo>
                    <a:pt x="2727" y="9646"/>
                  </a:lnTo>
                  <a:lnTo>
                    <a:pt x="3468" y="7469"/>
                  </a:lnTo>
                  <a:lnTo>
                    <a:pt x="4923" y="5495"/>
                  </a:lnTo>
                  <a:lnTo>
                    <a:pt x="6926" y="3906"/>
                  </a:lnTo>
                  <a:lnTo>
                    <a:pt x="9413" y="2752"/>
                  </a:lnTo>
                  <a:lnTo>
                    <a:pt x="12158" y="2164"/>
                  </a:lnTo>
                  <a:lnTo>
                    <a:pt x="13612" y="2090"/>
                  </a:lnTo>
                  <a:lnTo>
                    <a:pt x="21600" y="2090"/>
                  </a:lnTo>
                  <a:lnTo>
                    <a:pt x="20419" y="1459"/>
                  </a:lnTo>
                  <a:lnTo>
                    <a:pt x="18820" y="820"/>
                  </a:lnTo>
                  <a:lnTo>
                    <a:pt x="17153" y="365"/>
                  </a:lnTo>
                  <a:lnTo>
                    <a:pt x="15417" y="91"/>
                  </a:lnTo>
                  <a:lnTo>
                    <a:pt x="13612" y="0"/>
                  </a:lnTo>
                  <a:close/>
                </a:path>
              </a:pathLst>
            </a:custGeom>
            <a:solidFill>
              <a:srgbClr val="7700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8" name="Shape"/>
            <p:cNvSpPr/>
            <p:nvPr/>
          </p:nvSpPr>
          <p:spPr>
            <a:xfrm>
              <a:off x="294293" y="56961"/>
              <a:ext cx="294306" cy="47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5" y="0"/>
                  </a:moveTo>
                  <a:lnTo>
                    <a:pt x="0" y="0"/>
                  </a:lnTo>
                  <a:lnTo>
                    <a:pt x="2308" y="91"/>
                  </a:lnTo>
                  <a:lnTo>
                    <a:pt x="4529" y="364"/>
                  </a:lnTo>
                  <a:lnTo>
                    <a:pt x="8710" y="1458"/>
                  </a:lnTo>
                  <a:lnTo>
                    <a:pt x="12303" y="3172"/>
                  </a:lnTo>
                  <a:lnTo>
                    <a:pt x="15068" y="5400"/>
                  </a:lnTo>
                  <a:lnTo>
                    <a:pt x="16832" y="7992"/>
                  </a:lnTo>
                  <a:lnTo>
                    <a:pt x="17419" y="10800"/>
                  </a:lnTo>
                  <a:lnTo>
                    <a:pt x="17272" y="12231"/>
                  </a:lnTo>
                  <a:lnTo>
                    <a:pt x="16097" y="14931"/>
                  </a:lnTo>
                  <a:lnTo>
                    <a:pt x="13789" y="17378"/>
                  </a:lnTo>
                  <a:lnTo>
                    <a:pt x="10610" y="19349"/>
                  </a:lnTo>
                  <a:lnTo>
                    <a:pt x="6663" y="20780"/>
                  </a:lnTo>
                  <a:lnTo>
                    <a:pt x="2308" y="21509"/>
                  </a:lnTo>
                  <a:lnTo>
                    <a:pt x="0" y="21600"/>
                  </a:lnTo>
                  <a:lnTo>
                    <a:pt x="12674" y="21600"/>
                  </a:lnTo>
                  <a:lnTo>
                    <a:pt x="15253" y="20257"/>
                  </a:lnTo>
                  <a:lnTo>
                    <a:pt x="18682" y="17496"/>
                  </a:lnTo>
                  <a:lnTo>
                    <a:pt x="19959" y="15923"/>
                  </a:lnTo>
                  <a:lnTo>
                    <a:pt x="20870" y="14283"/>
                  </a:lnTo>
                  <a:lnTo>
                    <a:pt x="21418" y="12575"/>
                  </a:lnTo>
                  <a:lnTo>
                    <a:pt x="21600" y="10800"/>
                  </a:lnTo>
                  <a:lnTo>
                    <a:pt x="21418" y="9025"/>
                  </a:lnTo>
                  <a:lnTo>
                    <a:pt x="20870" y="7317"/>
                  </a:lnTo>
                  <a:lnTo>
                    <a:pt x="19959" y="5677"/>
                  </a:lnTo>
                  <a:lnTo>
                    <a:pt x="18682" y="4104"/>
                  </a:lnTo>
                  <a:lnTo>
                    <a:pt x="17095" y="2644"/>
                  </a:lnTo>
                  <a:lnTo>
                    <a:pt x="13154" y="200"/>
                  </a:lnTo>
                  <a:lnTo>
                    <a:pt x="12675" y="0"/>
                  </a:lnTo>
                  <a:close/>
                </a:path>
              </a:pathLst>
            </a:custGeom>
            <a:solidFill>
              <a:srgbClr val="7700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9" name="Shape"/>
            <p:cNvSpPr/>
            <p:nvPr/>
          </p:nvSpPr>
          <p:spPr>
            <a:xfrm>
              <a:off x="123409" y="180371"/>
              <a:ext cx="341770" cy="25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5" y="7927"/>
                  </a:moveTo>
                  <a:lnTo>
                    <a:pt x="2375" y="7927"/>
                  </a:lnTo>
                  <a:lnTo>
                    <a:pt x="2175" y="8026"/>
                  </a:lnTo>
                  <a:lnTo>
                    <a:pt x="300" y="10503"/>
                  </a:lnTo>
                  <a:lnTo>
                    <a:pt x="101" y="10701"/>
                  </a:lnTo>
                  <a:lnTo>
                    <a:pt x="0" y="10966"/>
                  </a:lnTo>
                  <a:lnTo>
                    <a:pt x="0" y="11626"/>
                  </a:lnTo>
                  <a:lnTo>
                    <a:pt x="101" y="11923"/>
                  </a:lnTo>
                  <a:lnTo>
                    <a:pt x="7125" y="21204"/>
                  </a:lnTo>
                  <a:lnTo>
                    <a:pt x="7275" y="21468"/>
                  </a:lnTo>
                  <a:lnTo>
                    <a:pt x="7475" y="21600"/>
                  </a:lnTo>
                  <a:lnTo>
                    <a:pt x="7976" y="21600"/>
                  </a:lnTo>
                  <a:lnTo>
                    <a:pt x="8200" y="21468"/>
                  </a:lnTo>
                  <a:lnTo>
                    <a:pt x="13682" y="14268"/>
                  </a:lnTo>
                  <a:lnTo>
                    <a:pt x="7725" y="14268"/>
                  </a:lnTo>
                  <a:lnTo>
                    <a:pt x="3300" y="8224"/>
                  </a:lnTo>
                  <a:lnTo>
                    <a:pt x="3100" y="8026"/>
                  </a:lnTo>
                  <a:lnTo>
                    <a:pt x="2875" y="7927"/>
                  </a:lnTo>
                  <a:close/>
                  <a:moveTo>
                    <a:pt x="19225" y="0"/>
                  </a:moveTo>
                  <a:lnTo>
                    <a:pt x="18725" y="0"/>
                  </a:lnTo>
                  <a:lnTo>
                    <a:pt x="18525" y="100"/>
                  </a:lnTo>
                  <a:lnTo>
                    <a:pt x="7725" y="14268"/>
                  </a:lnTo>
                  <a:lnTo>
                    <a:pt x="13682" y="14268"/>
                  </a:lnTo>
                  <a:lnTo>
                    <a:pt x="21300" y="4261"/>
                  </a:lnTo>
                  <a:lnTo>
                    <a:pt x="21500" y="4063"/>
                  </a:lnTo>
                  <a:lnTo>
                    <a:pt x="21600" y="3799"/>
                  </a:lnTo>
                  <a:lnTo>
                    <a:pt x="21595" y="3121"/>
                  </a:lnTo>
                  <a:lnTo>
                    <a:pt x="21500" y="2840"/>
                  </a:lnTo>
                  <a:lnTo>
                    <a:pt x="19450" y="132"/>
                  </a:lnTo>
                  <a:lnTo>
                    <a:pt x="19225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4" name="object 10"/>
          <p:cNvGrpSpPr/>
          <p:nvPr/>
        </p:nvGrpSpPr>
        <p:grpSpPr>
          <a:xfrm>
            <a:off x="4256075" y="6254496"/>
            <a:ext cx="588600" cy="588600"/>
            <a:chOff x="0" y="0"/>
            <a:chExt cx="588598" cy="588598"/>
          </a:xfrm>
        </p:grpSpPr>
        <p:sp>
          <p:nvSpPr>
            <p:cNvPr id="201" name="Shape"/>
            <p:cNvSpPr/>
            <p:nvPr/>
          </p:nvSpPr>
          <p:spPr>
            <a:xfrm>
              <a:off x="0" y="0"/>
              <a:ext cx="466991" cy="588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12" y="0"/>
                  </a:moveTo>
                  <a:lnTo>
                    <a:pt x="11808" y="91"/>
                  </a:lnTo>
                  <a:lnTo>
                    <a:pt x="10072" y="365"/>
                  </a:lnTo>
                  <a:lnTo>
                    <a:pt x="8405" y="820"/>
                  </a:lnTo>
                  <a:lnTo>
                    <a:pt x="6806" y="1459"/>
                  </a:lnTo>
                  <a:lnTo>
                    <a:pt x="5322" y="2252"/>
                  </a:lnTo>
                  <a:lnTo>
                    <a:pt x="2839" y="4223"/>
                  </a:lnTo>
                  <a:lnTo>
                    <a:pt x="1838" y="5400"/>
                  </a:lnTo>
                  <a:lnTo>
                    <a:pt x="1034" y="6668"/>
                  </a:lnTo>
                  <a:lnTo>
                    <a:pt x="460" y="7991"/>
                  </a:lnTo>
                  <a:lnTo>
                    <a:pt x="115" y="9368"/>
                  </a:lnTo>
                  <a:lnTo>
                    <a:pt x="0" y="10800"/>
                  </a:lnTo>
                  <a:lnTo>
                    <a:pt x="115" y="12232"/>
                  </a:lnTo>
                  <a:lnTo>
                    <a:pt x="460" y="13609"/>
                  </a:lnTo>
                  <a:lnTo>
                    <a:pt x="1034" y="14932"/>
                  </a:lnTo>
                  <a:lnTo>
                    <a:pt x="1838" y="16200"/>
                  </a:lnTo>
                  <a:lnTo>
                    <a:pt x="2839" y="17377"/>
                  </a:lnTo>
                  <a:lnTo>
                    <a:pt x="5322" y="19348"/>
                  </a:lnTo>
                  <a:lnTo>
                    <a:pt x="6806" y="20141"/>
                  </a:lnTo>
                  <a:lnTo>
                    <a:pt x="8405" y="20779"/>
                  </a:lnTo>
                  <a:lnTo>
                    <a:pt x="10072" y="21235"/>
                  </a:lnTo>
                  <a:lnTo>
                    <a:pt x="11808" y="21509"/>
                  </a:lnTo>
                  <a:lnTo>
                    <a:pt x="13612" y="21600"/>
                  </a:lnTo>
                  <a:lnTo>
                    <a:pt x="15417" y="21509"/>
                  </a:lnTo>
                  <a:lnTo>
                    <a:pt x="17153" y="21235"/>
                  </a:lnTo>
                  <a:lnTo>
                    <a:pt x="18820" y="20779"/>
                  </a:lnTo>
                  <a:lnTo>
                    <a:pt x="20419" y="20141"/>
                  </a:lnTo>
                  <a:lnTo>
                    <a:pt x="21599" y="19510"/>
                  </a:lnTo>
                  <a:lnTo>
                    <a:pt x="13612" y="19510"/>
                  </a:lnTo>
                  <a:lnTo>
                    <a:pt x="12158" y="19436"/>
                  </a:lnTo>
                  <a:lnTo>
                    <a:pt x="9413" y="18848"/>
                  </a:lnTo>
                  <a:lnTo>
                    <a:pt x="6926" y="17694"/>
                  </a:lnTo>
                  <a:lnTo>
                    <a:pt x="4923" y="16105"/>
                  </a:lnTo>
                  <a:lnTo>
                    <a:pt x="3468" y="14131"/>
                  </a:lnTo>
                  <a:lnTo>
                    <a:pt x="2727" y="11954"/>
                  </a:lnTo>
                  <a:lnTo>
                    <a:pt x="2635" y="10800"/>
                  </a:lnTo>
                  <a:lnTo>
                    <a:pt x="2727" y="9646"/>
                  </a:lnTo>
                  <a:lnTo>
                    <a:pt x="3468" y="7469"/>
                  </a:lnTo>
                  <a:lnTo>
                    <a:pt x="4923" y="5495"/>
                  </a:lnTo>
                  <a:lnTo>
                    <a:pt x="6926" y="3906"/>
                  </a:lnTo>
                  <a:lnTo>
                    <a:pt x="9413" y="2752"/>
                  </a:lnTo>
                  <a:lnTo>
                    <a:pt x="12158" y="2164"/>
                  </a:lnTo>
                  <a:lnTo>
                    <a:pt x="13612" y="2090"/>
                  </a:lnTo>
                  <a:lnTo>
                    <a:pt x="21600" y="2090"/>
                  </a:lnTo>
                  <a:lnTo>
                    <a:pt x="20419" y="1459"/>
                  </a:lnTo>
                  <a:lnTo>
                    <a:pt x="18820" y="820"/>
                  </a:lnTo>
                  <a:lnTo>
                    <a:pt x="17153" y="365"/>
                  </a:lnTo>
                  <a:lnTo>
                    <a:pt x="15417" y="91"/>
                  </a:lnTo>
                  <a:lnTo>
                    <a:pt x="13612" y="0"/>
                  </a:lnTo>
                  <a:close/>
                </a:path>
              </a:pathLst>
            </a:custGeom>
            <a:solidFill>
              <a:srgbClr val="7700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2" name="Shape"/>
            <p:cNvSpPr/>
            <p:nvPr/>
          </p:nvSpPr>
          <p:spPr>
            <a:xfrm>
              <a:off x="294293" y="56961"/>
              <a:ext cx="294306" cy="47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5" y="0"/>
                  </a:moveTo>
                  <a:lnTo>
                    <a:pt x="0" y="0"/>
                  </a:lnTo>
                  <a:lnTo>
                    <a:pt x="2308" y="91"/>
                  </a:lnTo>
                  <a:lnTo>
                    <a:pt x="4529" y="364"/>
                  </a:lnTo>
                  <a:lnTo>
                    <a:pt x="8710" y="1458"/>
                  </a:lnTo>
                  <a:lnTo>
                    <a:pt x="12303" y="3172"/>
                  </a:lnTo>
                  <a:lnTo>
                    <a:pt x="15068" y="5400"/>
                  </a:lnTo>
                  <a:lnTo>
                    <a:pt x="16832" y="7992"/>
                  </a:lnTo>
                  <a:lnTo>
                    <a:pt x="17419" y="10800"/>
                  </a:lnTo>
                  <a:lnTo>
                    <a:pt x="17272" y="12231"/>
                  </a:lnTo>
                  <a:lnTo>
                    <a:pt x="16097" y="14931"/>
                  </a:lnTo>
                  <a:lnTo>
                    <a:pt x="13789" y="17378"/>
                  </a:lnTo>
                  <a:lnTo>
                    <a:pt x="10610" y="19349"/>
                  </a:lnTo>
                  <a:lnTo>
                    <a:pt x="6663" y="20780"/>
                  </a:lnTo>
                  <a:lnTo>
                    <a:pt x="2308" y="21509"/>
                  </a:lnTo>
                  <a:lnTo>
                    <a:pt x="0" y="21600"/>
                  </a:lnTo>
                  <a:lnTo>
                    <a:pt x="12674" y="21600"/>
                  </a:lnTo>
                  <a:lnTo>
                    <a:pt x="15253" y="20257"/>
                  </a:lnTo>
                  <a:lnTo>
                    <a:pt x="18682" y="17496"/>
                  </a:lnTo>
                  <a:lnTo>
                    <a:pt x="19959" y="15923"/>
                  </a:lnTo>
                  <a:lnTo>
                    <a:pt x="20870" y="14283"/>
                  </a:lnTo>
                  <a:lnTo>
                    <a:pt x="21418" y="12575"/>
                  </a:lnTo>
                  <a:lnTo>
                    <a:pt x="21600" y="10800"/>
                  </a:lnTo>
                  <a:lnTo>
                    <a:pt x="21418" y="9025"/>
                  </a:lnTo>
                  <a:lnTo>
                    <a:pt x="20870" y="7317"/>
                  </a:lnTo>
                  <a:lnTo>
                    <a:pt x="19959" y="5677"/>
                  </a:lnTo>
                  <a:lnTo>
                    <a:pt x="18682" y="4104"/>
                  </a:lnTo>
                  <a:lnTo>
                    <a:pt x="17095" y="2644"/>
                  </a:lnTo>
                  <a:lnTo>
                    <a:pt x="13154" y="200"/>
                  </a:lnTo>
                  <a:lnTo>
                    <a:pt x="12675" y="0"/>
                  </a:lnTo>
                  <a:close/>
                </a:path>
              </a:pathLst>
            </a:custGeom>
            <a:solidFill>
              <a:srgbClr val="7700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3" name="Shape"/>
            <p:cNvSpPr/>
            <p:nvPr/>
          </p:nvSpPr>
          <p:spPr>
            <a:xfrm>
              <a:off x="123409" y="180371"/>
              <a:ext cx="341770" cy="25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5" y="7927"/>
                  </a:moveTo>
                  <a:lnTo>
                    <a:pt x="2375" y="7927"/>
                  </a:lnTo>
                  <a:lnTo>
                    <a:pt x="2175" y="8026"/>
                  </a:lnTo>
                  <a:lnTo>
                    <a:pt x="300" y="10503"/>
                  </a:lnTo>
                  <a:lnTo>
                    <a:pt x="101" y="10701"/>
                  </a:lnTo>
                  <a:lnTo>
                    <a:pt x="0" y="10966"/>
                  </a:lnTo>
                  <a:lnTo>
                    <a:pt x="0" y="11626"/>
                  </a:lnTo>
                  <a:lnTo>
                    <a:pt x="101" y="11923"/>
                  </a:lnTo>
                  <a:lnTo>
                    <a:pt x="7125" y="21204"/>
                  </a:lnTo>
                  <a:lnTo>
                    <a:pt x="7275" y="21468"/>
                  </a:lnTo>
                  <a:lnTo>
                    <a:pt x="7475" y="21600"/>
                  </a:lnTo>
                  <a:lnTo>
                    <a:pt x="7976" y="21600"/>
                  </a:lnTo>
                  <a:lnTo>
                    <a:pt x="8200" y="21468"/>
                  </a:lnTo>
                  <a:lnTo>
                    <a:pt x="13682" y="14268"/>
                  </a:lnTo>
                  <a:lnTo>
                    <a:pt x="7725" y="14268"/>
                  </a:lnTo>
                  <a:lnTo>
                    <a:pt x="3300" y="8224"/>
                  </a:lnTo>
                  <a:lnTo>
                    <a:pt x="3100" y="8026"/>
                  </a:lnTo>
                  <a:lnTo>
                    <a:pt x="2875" y="7927"/>
                  </a:lnTo>
                  <a:close/>
                  <a:moveTo>
                    <a:pt x="19225" y="0"/>
                  </a:moveTo>
                  <a:lnTo>
                    <a:pt x="18725" y="0"/>
                  </a:lnTo>
                  <a:lnTo>
                    <a:pt x="18525" y="100"/>
                  </a:lnTo>
                  <a:lnTo>
                    <a:pt x="7725" y="14268"/>
                  </a:lnTo>
                  <a:lnTo>
                    <a:pt x="13682" y="14268"/>
                  </a:lnTo>
                  <a:lnTo>
                    <a:pt x="21300" y="4261"/>
                  </a:lnTo>
                  <a:lnTo>
                    <a:pt x="21500" y="4063"/>
                  </a:lnTo>
                  <a:lnTo>
                    <a:pt x="21600" y="3799"/>
                  </a:lnTo>
                  <a:lnTo>
                    <a:pt x="21595" y="3121"/>
                  </a:lnTo>
                  <a:lnTo>
                    <a:pt x="21500" y="2840"/>
                  </a:lnTo>
                  <a:lnTo>
                    <a:pt x="19450" y="132"/>
                  </a:lnTo>
                  <a:lnTo>
                    <a:pt x="19225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8" name="object 11"/>
          <p:cNvGrpSpPr/>
          <p:nvPr/>
        </p:nvGrpSpPr>
        <p:grpSpPr>
          <a:xfrm>
            <a:off x="10017290" y="2894978"/>
            <a:ext cx="588600" cy="588600"/>
            <a:chOff x="0" y="0"/>
            <a:chExt cx="588598" cy="588598"/>
          </a:xfrm>
        </p:grpSpPr>
        <p:sp>
          <p:nvSpPr>
            <p:cNvPr id="205" name="Shape"/>
            <p:cNvSpPr/>
            <p:nvPr/>
          </p:nvSpPr>
          <p:spPr>
            <a:xfrm>
              <a:off x="0" y="0"/>
              <a:ext cx="466991" cy="588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12" y="0"/>
                  </a:moveTo>
                  <a:lnTo>
                    <a:pt x="11808" y="91"/>
                  </a:lnTo>
                  <a:lnTo>
                    <a:pt x="10072" y="365"/>
                  </a:lnTo>
                  <a:lnTo>
                    <a:pt x="8405" y="820"/>
                  </a:lnTo>
                  <a:lnTo>
                    <a:pt x="6806" y="1459"/>
                  </a:lnTo>
                  <a:lnTo>
                    <a:pt x="5322" y="2252"/>
                  </a:lnTo>
                  <a:lnTo>
                    <a:pt x="2839" y="4223"/>
                  </a:lnTo>
                  <a:lnTo>
                    <a:pt x="1838" y="5400"/>
                  </a:lnTo>
                  <a:lnTo>
                    <a:pt x="1034" y="6668"/>
                  </a:lnTo>
                  <a:lnTo>
                    <a:pt x="460" y="7991"/>
                  </a:lnTo>
                  <a:lnTo>
                    <a:pt x="115" y="9368"/>
                  </a:lnTo>
                  <a:lnTo>
                    <a:pt x="0" y="10800"/>
                  </a:lnTo>
                  <a:lnTo>
                    <a:pt x="115" y="12232"/>
                  </a:lnTo>
                  <a:lnTo>
                    <a:pt x="460" y="13609"/>
                  </a:lnTo>
                  <a:lnTo>
                    <a:pt x="1034" y="14932"/>
                  </a:lnTo>
                  <a:lnTo>
                    <a:pt x="1838" y="16200"/>
                  </a:lnTo>
                  <a:lnTo>
                    <a:pt x="2839" y="17377"/>
                  </a:lnTo>
                  <a:lnTo>
                    <a:pt x="5322" y="19348"/>
                  </a:lnTo>
                  <a:lnTo>
                    <a:pt x="6806" y="20141"/>
                  </a:lnTo>
                  <a:lnTo>
                    <a:pt x="8405" y="20779"/>
                  </a:lnTo>
                  <a:lnTo>
                    <a:pt x="10072" y="21235"/>
                  </a:lnTo>
                  <a:lnTo>
                    <a:pt x="11808" y="21509"/>
                  </a:lnTo>
                  <a:lnTo>
                    <a:pt x="13612" y="21600"/>
                  </a:lnTo>
                  <a:lnTo>
                    <a:pt x="15417" y="21509"/>
                  </a:lnTo>
                  <a:lnTo>
                    <a:pt x="17153" y="21235"/>
                  </a:lnTo>
                  <a:lnTo>
                    <a:pt x="18820" y="20779"/>
                  </a:lnTo>
                  <a:lnTo>
                    <a:pt x="20419" y="20141"/>
                  </a:lnTo>
                  <a:lnTo>
                    <a:pt x="21599" y="19510"/>
                  </a:lnTo>
                  <a:lnTo>
                    <a:pt x="13612" y="19510"/>
                  </a:lnTo>
                  <a:lnTo>
                    <a:pt x="12158" y="19436"/>
                  </a:lnTo>
                  <a:lnTo>
                    <a:pt x="9413" y="18848"/>
                  </a:lnTo>
                  <a:lnTo>
                    <a:pt x="6926" y="17694"/>
                  </a:lnTo>
                  <a:lnTo>
                    <a:pt x="4923" y="16105"/>
                  </a:lnTo>
                  <a:lnTo>
                    <a:pt x="3468" y="14131"/>
                  </a:lnTo>
                  <a:lnTo>
                    <a:pt x="2727" y="11954"/>
                  </a:lnTo>
                  <a:lnTo>
                    <a:pt x="2635" y="10800"/>
                  </a:lnTo>
                  <a:lnTo>
                    <a:pt x="2727" y="9646"/>
                  </a:lnTo>
                  <a:lnTo>
                    <a:pt x="3468" y="7469"/>
                  </a:lnTo>
                  <a:lnTo>
                    <a:pt x="4923" y="5495"/>
                  </a:lnTo>
                  <a:lnTo>
                    <a:pt x="6926" y="3906"/>
                  </a:lnTo>
                  <a:lnTo>
                    <a:pt x="9413" y="2752"/>
                  </a:lnTo>
                  <a:lnTo>
                    <a:pt x="12158" y="2164"/>
                  </a:lnTo>
                  <a:lnTo>
                    <a:pt x="13612" y="2090"/>
                  </a:lnTo>
                  <a:lnTo>
                    <a:pt x="21600" y="2090"/>
                  </a:lnTo>
                  <a:lnTo>
                    <a:pt x="20419" y="1459"/>
                  </a:lnTo>
                  <a:lnTo>
                    <a:pt x="18820" y="820"/>
                  </a:lnTo>
                  <a:lnTo>
                    <a:pt x="17153" y="365"/>
                  </a:lnTo>
                  <a:lnTo>
                    <a:pt x="15417" y="91"/>
                  </a:lnTo>
                  <a:lnTo>
                    <a:pt x="13612" y="0"/>
                  </a:lnTo>
                  <a:close/>
                </a:path>
              </a:pathLst>
            </a:custGeom>
            <a:solidFill>
              <a:srgbClr val="7700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6" name="Shape"/>
            <p:cNvSpPr/>
            <p:nvPr/>
          </p:nvSpPr>
          <p:spPr>
            <a:xfrm>
              <a:off x="294293" y="56961"/>
              <a:ext cx="294306" cy="47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5" y="0"/>
                  </a:moveTo>
                  <a:lnTo>
                    <a:pt x="0" y="0"/>
                  </a:lnTo>
                  <a:lnTo>
                    <a:pt x="2308" y="91"/>
                  </a:lnTo>
                  <a:lnTo>
                    <a:pt x="4529" y="364"/>
                  </a:lnTo>
                  <a:lnTo>
                    <a:pt x="8710" y="1458"/>
                  </a:lnTo>
                  <a:lnTo>
                    <a:pt x="12303" y="3172"/>
                  </a:lnTo>
                  <a:lnTo>
                    <a:pt x="15068" y="5400"/>
                  </a:lnTo>
                  <a:lnTo>
                    <a:pt x="16832" y="7992"/>
                  </a:lnTo>
                  <a:lnTo>
                    <a:pt x="17419" y="10800"/>
                  </a:lnTo>
                  <a:lnTo>
                    <a:pt x="17272" y="12231"/>
                  </a:lnTo>
                  <a:lnTo>
                    <a:pt x="16097" y="14931"/>
                  </a:lnTo>
                  <a:lnTo>
                    <a:pt x="13789" y="17378"/>
                  </a:lnTo>
                  <a:lnTo>
                    <a:pt x="10610" y="19349"/>
                  </a:lnTo>
                  <a:lnTo>
                    <a:pt x="6663" y="20780"/>
                  </a:lnTo>
                  <a:lnTo>
                    <a:pt x="2308" y="21509"/>
                  </a:lnTo>
                  <a:lnTo>
                    <a:pt x="0" y="21600"/>
                  </a:lnTo>
                  <a:lnTo>
                    <a:pt x="12674" y="21600"/>
                  </a:lnTo>
                  <a:lnTo>
                    <a:pt x="15253" y="20257"/>
                  </a:lnTo>
                  <a:lnTo>
                    <a:pt x="18682" y="17496"/>
                  </a:lnTo>
                  <a:lnTo>
                    <a:pt x="19959" y="15923"/>
                  </a:lnTo>
                  <a:lnTo>
                    <a:pt x="20870" y="14283"/>
                  </a:lnTo>
                  <a:lnTo>
                    <a:pt x="21418" y="12575"/>
                  </a:lnTo>
                  <a:lnTo>
                    <a:pt x="21600" y="10800"/>
                  </a:lnTo>
                  <a:lnTo>
                    <a:pt x="21418" y="9025"/>
                  </a:lnTo>
                  <a:lnTo>
                    <a:pt x="20870" y="7317"/>
                  </a:lnTo>
                  <a:lnTo>
                    <a:pt x="19959" y="5677"/>
                  </a:lnTo>
                  <a:lnTo>
                    <a:pt x="18682" y="4104"/>
                  </a:lnTo>
                  <a:lnTo>
                    <a:pt x="17095" y="2644"/>
                  </a:lnTo>
                  <a:lnTo>
                    <a:pt x="13154" y="200"/>
                  </a:lnTo>
                  <a:lnTo>
                    <a:pt x="12675" y="0"/>
                  </a:lnTo>
                  <a:close/>
                </a:path>
              </a:pathLst>
            </a:custGeom>
            <a:solidFill>
              <a:srgbClr val="7700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7" name="Shape"/>
            <p:cNvSpPr/>
            <p:nvPr/>
          </p:nvSpPr>
          <p:spPr>
            <a:xfrm>
              <a:off x="123409" y="180371"/>
              <a:ext cx="341770" cy="25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5" y="7927"/>
                  </a:moveTo>
                  <a:lnTo>
                    <a:pt x="2375" y="7927"/>
                  </a:lnTo>
                  <a:lnTo>
                    <a:pt x="2175" y="8026"/>
                  </a:lnTo>
                  <a:lnTo>
                    <a:pt x="300" y="10503"/>
                  </a:lnTo>
                  <a:lnTo>
                    <a:pt x="101" y="10701"/>
                  </a:lnTo>
                  <a:lnTo>
                    <a:pt x="0" y="10966"/>
                  </a:lnTo>
                  <a:lnTo>
                    <a:pt x="0" y="11626"/>
                  </a:lnTo>
                  <a:lnTo>
                    <a:pt x="101" y="11923"/>
                  </a:lnTo>
                  <a:lnTo>
                    <a:pt x="7125" y="21204"/>
                  </a:lnTo>
                  <a:lnTo>
                    <a:pt x="7275" y="21468"/>
                  </a:lnTo>
                  <a:lnTo>
                    <a:pt x="7475" y="21600"/>
                  </a:lnTo>
                  <a:lnTo>
                    <a:pt x="7976" y="21600"/>
                  </a:lnTo>
                  <a:lnTo>
                    <a:pt x="8200" y="21468"/>
                  </a:lnTo>
                  <a:lnTo>
                    <a:pt x="13682" y="14268"/>
                  </a:lnTo>
                  <a:lnTo>
                    <a:pt x="7725" y="14268"/>
                  </a:lnTo>
                  <a:lnTo>
                    <a:pt x="3300" y="8224"/>
                  </a:lnTo>
                  <a:lnTo>
                    <a:pt x="3100" y="8026"/>
                  </a:lnTo>
                  <a:lnTo>
                    <a:pt x="2875" y="7927"/>
                  </a:lnTo>
                  <a:close/>
                  <a:moveTo>
                    <a:pt x="19225" y="0"/>
                  </a:moveTo>
                  <a:lnTo>
                    <a:pt x="18725" y="0"/>
                  </a:lnTo>
                  <a:lnTo>
                    <a:pt x="18525" y="100"/>
                  </a:lnTo>
                  <a:lnTo>
                    <a:pt x="7725" y="14268"/>
                  </a:lnTo>
                  <a:lnTo>
                    <a:pt x="13682" y="14268"/>
                  </a:lnTo>
                  <a:lnTo>
                    <a:pt x="21300" y="4261"/>
                  </a:lnTo>
                  <a:lnTo>
                    <a:pt x="21500" y="4063"/>
                  </a:lnTo>
                  <a:lnTo>
                    <a:pt x="21600" y="3799"/>
                  </a:lnTo>
                  <a:lnTo>
                    <a:pt x="21595" y="3121"/>
                  </a:lnTo>
                  <a:lnTo>
                    <a:pt x="21500" y="2840"/>
                  </a:lnTo>
                  <a:lnTo>
                    <a:pt x="19450" y="132"/>
                  </a:lnTo>
                  <a:lnTo>
                    <a:pt x="19225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2" name="object 12"/>
          <p:cNvGrpSpPr/>
          <p:nvPr/>
        </p:nvGrpSpPr>
        <p:grpSpPr>
          <a:xfrm>
            <a:off x="10017290" y="6254496"/>
            <a:ext cx="588600" cy="588600"/>
            <a:chOff x="0" y="0"/>
            <a:chExt cx="588598" cy="588598"/>
          </a:xfrm>
        </p:grpSpPr>
        <p:sp>
          <p:nvSpPr>
            <p:cNvPr id="209" name="Shape"/>
            <p:cNvSpPr/>
            <p:nvPr/>
          </p:nvSpPr>
          <p:spPr>
            <a:xfrm>
              <a:off x="0" y="0"/>
              <a:ext cx="466991" cy="588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12" y="0"/>
                  </a:moveTo>
                  <a:lnTo>
                    <a:pt x="11808" y="91"/>
                  </a:lnTo>
                  <a:lnTo>
                    <a:pt x="10072" y="365"/>
                  </a:lnTo>
                  <a:lnTo>
                    <a:pt x="8405" y="820"/>
                  </a:lnTo>
                  <a:lnTo>
                    <a:pt x="6806" y="1459"/>
                  </a:lnTo>
                  <a:lnTo>
                    <a:pt x="5322" y="2252"/>
                  </a:lnTo>
                  <a:lnTo>
                    <a:pt x="2839" y="4223"/>
                  </a:lnTo>
                  <a:lnTo>
                    <a:pt x="1838" y="5400"/>
                  </a:lnTo>
                  <a:lnTo>
                    <a:pt x="1034" y="6668"/>
                  </a:lnTo>
                  <a:lnTo>
                    <a:pt x="460" y="7991"/>
                  </a:lnTo>
                  <a:lnTo>
                    <a:pt x="115" y="9368"/>
                  </a:lnTo>
                  <a:lnTo>
                    <a:pt x="0" y="10800"/>
                  </a:lnTo>
                  <a:lnTo>
                    <a:pt x="115" y="12232"/>
                  </a:lnTo>
                  <a:lnTo>
                    <a:pt x="460" y="13609"/>
                  </a:lnTo>
                  <a:lnTo>
                    <a:pt x="1034" y="14932"/>
                  </a:lnTo>
                  <a:lnTo>
                    <a:pt x="1838" y="16200"/>
                  </a:lnTo>
                  <a:lnTo>
                    <a:pt x="2839" y="17377"/>
                  </a:lnTo>
                  <a:lnTo>
                    <a:pt x="5322" y="19348"/>
                  </a:lnTo>
                  <a:lnTo>
                    <a:pt x="6806" y="20141"/>
                  </a:lnTo>
                  <a:lnTo>
                    <a:pt x="8405" y="20779"/>
                  </a:lnTo>
                  <a:lnTo>
                    <a:pt x="10072" y="21235"/>
                  </a:lnTo>
                  <a:lnTo>
                    <a:pt x="11808" y="21509"/>
                  </a:lnTo>
                  <a:lnTo>
                    <a:pt x="13612" y="21600"/>
                  </a:lnTo>
                  <a:lnTo>
                    <a:pt x="15417" y="21509"/>
                  </a:lnTo>
                  <a:lnTo>
                    <a:pt x="17153" y="21235"/>
                  </a:lnTo>
                  <a:lnTo>
                    <a:pt x="18820" y="20779"/>
                  </a:lnTo>
                  <a:lnTo>
                    <a:pt x="20419" y="20141"/>
                  </a:lnTo>
                  <a:lnTo>
                    <a:pt x="21599" y="19510"/>
                  </a:lnTo>
                  <a:lnTo>
                    <a:pt x="13612" y="19510"/>
                  </a:lnTo>
                  <a:lnTo>
                    <a:pt x="12158" y="19436"/>
                  </a:lnTo>
                  <a:lnTo>
                    <a:pt x="9413" y="18848"/>
                  </a:lnTo>
                  <a:lnTo>
                    <a:pt x="6926" y="17694"/>
                  </a:lnTo>
                  <a:lnTo>
                    <a:pt x="4923" y="16105"/>
                  </a:lnTo>
                  <a:lnTo>
                    <a:pt x="3468" y="14131"/>
                  </a:lnTo>
                  <a:lnTo>
                    <a:pt x="2727" y="11954"/>
                  </a:lnTo>
                  <a:lnTo>
                    <a:pt x="2635" y="10800"/>
                  </a:lnTo>
                  <a:lnTo>
                    <a:pt x="2727" y="9646"/>
                  </a:lnTo>
                  <a:lnTo>
                    <a:pt x="3468" y="7469"/>
                  </a:lnTo>
                  <a:lnTo>
                    <a:pt x="4923" y="5495"/>
                  </a:lnTo>
                  <a:lnTo>
                    <a:pt x="6926" y="3906"/>
                  </a:lnTo>
                  <a:lnTo>
                    <a:pt x="9413" y="2752"/>
                  </a:lnTo>
                  <a:lnTo>
                    <a:pt x="12158" y="2164"/>
                  </a:lnTo>
                  <a:lnTo>
                    <a:pt x="13612" y="2090"/>
                  </a:lnTo>
                  <a:lnTo>
                    <a:pt x="21600" y="2090"/>
                  </a:lnTo>
                  <a:lnTo>
                    <a:pt x="20419" y="1459"/>
                  </a:lnTo>
                  <a:lnTo>
                    <a:pt x="18820" y="820"/>
                  </a:lnTo>
                  <a:lnTo>
                    <a:pt x="17153" y="365"/>
                  </a:lnTo>
                  <a:lnTo>
                    <a:pt x="15417" y="91"/>
                  </a:lnTo>
                  <a:lnTo>
                    <a:pt x="13612" y="0"/>
                  </a:lnTo>
                  <a:close/>
                </a:path>
              </a:pathLst>
            </a:custGeom>
            <a:solidFill>
              <a:srgbClr val="7700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0" name="Shape"/>
            <p:cNvSpPr/>
            <p:nvPr/>
          </p:nvSpPr>
          <p:spPr>
            <a:xfrm>
              <a:off x="294293" y="56961"/>
              <a:ext cx="294306" cy="47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5" y="0"/>
                  </a:moveTo>
                  <a:lnTo>
                    <a:pt x="0" y="0"/>
                  </a:lnTo>
                  <a:lnTo>
                    <a:pt x="2308" y="91"/>
                  </a:lnTo>
                  <a:lnTo>
                    <a:pt x="4529" y="364"/>
                  </a:lnTo>
                  <a:lnTo>
                    <a:pt x="8710" y="1458"/>
                  </a:lnTo>
                  <a:lnTo>
                    <a:pt x="12303" y="3172"/>
                  </a:lnTo>
                  <a:lnTo>
                    <a:pt x="15068" y="5400"/>
                  </a:lnTo>
                  <a:lnTo>
                    <a:pt x="16832" y="7992"/>
                  </a:lnTo>
                  <a:lnTo>
                    <a:pt x="17419" y="10800"/>
                  </a:lnTo>
                  <a:lnTo>
                    <a:pt x="17272" y="12231"/>
                  </a:lnTo>
                  <a:lnTo>
                    <a:pt x="16097" y="14931"/>
                  </a:lnTo>
                  <a:lnTo>
                    <a:pt x="13789" y="17378"/>
                  </a:lnTo>
                  <a:lnTo>
                    <a:pt x="10610" y="19349"/>
                  </a:lnTo>
                  <a:lnTo>
                    <a:pt x="6663" y="20780"/>
                  </a:lnTo>
                  <a:lnTo>
                    <a:pt x="2308" y="21509"/>
                  </a:lnTo>
                  <a:lnTo>
                    <a:pt x="0" y="21600"/>
                  </a:lnTo>
                  <a:lnTo>
                    <a:pt x="12674" y="21600"/>
                  </a:lnTo>
                  <a:lnTo>
                    <a:pt x="15253" y="20257"/>
                  </a:lnTo>
                  <a:lnTo>
                    <a:pt x="18682" y="17496"/>
                  </a:lnTo>
                  <a:lnTo>
                    <a:pt x="19959" y="15923"/>
                  </a:lnTo>
                  <a:lnTo>
                    <a:pt x="20870" y="14283"/>
                  </a:lnTo>
                  <a:lnTo>
                    <a:pt x="21418" y="12575"/>
                  </a:lnTo>
                  <a:lnTo>
                    <a:pt x="21600" y="10800"/>
                  </a:lnTo>
                  <a:lnTo>
                    <a:pt x="21418" y="9025"/>
                  </a:lnTo>
                  <a:lnTo>
                    <a:pt x="20870" y="7317"/>
                  </a:lnTo>
                  <a:lnTo>
                    <a:pt x="19959" y="5677"/>
                  </a:lnTo>
                  <a:lnTo>
                    <a:pt x="18682" y="4104"/>
                  </a:lnTo>
                  <a:lnTo>
                    <a:pt x="17095" y="2644"/>
                  </a:lnTo>
                  <a:lnTo>
                    <a:pt x="13154" y="200"/>
                  </a:lnTo>
                  <a:lnTo>
                    <a:pt x="12675" y="0"/>
                  </a:lnTo>
                  <a:close/>
                </a:path>
              </a:pathLst>
            </a:custGeom>
            <a:solidFill>
              <a:srgbClr val="7700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1" name="Shape"/>
            <p:cNvSpPr/>
            <p:nvPr/>
          </p:nvSpPr>
          <p:spPr>
            <a:xfrm>
              <a:off x="123409" y="180371"/>
              <a:ext cx="341770" cy="25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5" y="7927"/>
                  </a:moveTo>
                  <a:lnTo>
                    <a:pt x="2375" y="7927"/>
                  </a:lnTo>
                  <a:lnTo>
                    <a:pt x="2175" y="8026"/>
                  </a:lnTo>
                  <a:lnTo>
                    <a:pt x="300" y="10503"/>
                  </a:lnTo>
                  <a:lnTo>
                    <a:pt x="101" y="10701"/>
                  </a:lnTo>
                  <a:lnTo>
                    <a:pt x="0" y="10966"/>
                  </a:lnTo>
                  <a:lnTo>
                    <a:pt x="0" y="11626"/>
                  </a:lnTo>
                  <a:lnTo>
                    <a:pt x="101" y="11923"/>
                  </a:lnTo>
                  <a:lnTo>
                    <a:pt x="7125" y="21204"/>
                  </a:lnTo>
                  <a:lnTo>
                    <a:pt x="7275" y="21468"/>
                  </a:lnTo>
                  <a:lnTo>
                    <a:pt x="7475" y="21600"/>
                  </a:lnTo>
                  <a:lnTo>
                    <a:pt x="7976" y="21600"/>
                  </a:lnTo>
                  <a:lnTo>
                    <a:pt x="8200" y="21468"/>
                  </a:lnTo>
                  <a:lnTo>
                    <a:pt x="13682" y="14268"/>
                  </a:lnTo>
                  <a:lnTo>
                    <a:pt x="7725" y="14268"/>
                  </a:lnTo>
                  <a:lnTo>
                    <a:pt x="3300" y="8224"/>
                  </a:lnTo>
                  <a:lnTo>
                    <a:pt x="3100" y="8026"/>
                  </a:lnTo>
                  <a:lnTo>
                    <a:pt x="2875" y="7927"/>
                  </a:lnTo>
                  <a:close/>
                  <a:moveTo>
                    <a:pt x="19225" y="0"/>
                  </a:moveTo>
                  <a:lnTo>
                    <a:pt x="18725" y="0"/>
                  </a:lnTo>
                  <a:lnTo>
                    <a:pt x="18525" y="100"/>
                  </a:lnTo>
                  <a:lnTo>
                    <a:pt x="7725" y="14268"/>
                  </a:lnTo>
                  <a:lnTo>
                    <a:pt x="13682" y="14268"/>
                  </a:lnTo>
                  <a:lnTo>
                    <a:pt x="21300" y="4261"/>
                  </a:lnTo>
                  <a:lnTo>
                    <a:pt x="21500" y="4063"/>
                  </a:lnTo>
                  <a:lnTo>
                    <a:pt x="21600" y="3799"/>
                  </a:lnTo>
                  <a:lnTo>
                    <a:pt x="21595" y="3121"/>
                  </a:lnTo>
                  <a:lnTo>
                    <a:pt x="21500" y="2840"/>
                  </a:lnTo>
                  <a:lnTo>
                    <a:pt x="19450" y="132"/>
                  </a:lnTo>
                  <a:lnTo>
                    <a:pt x="19225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6" name="object 13"/>
          <p:cNvGrpSpPr/>
          <p:nvPr/>
        </p:nvGrpSpPr>
        <p:grpSpPr>
          <a:xfrm>
            <a:off x="15778502" y="2894978"/>
            <a:ext cx="588600" cy="588600"/>
            <a:chOff x="0" y="0"/>
            <a:chExt cx="588599" cy="588598"/>
          </a:xfrm>
        </p:grpSpPr>
        <p:sp>
          <p:nvSpPr>
            <p:cNvPr id="213" name="Shape"/>
            <p:cNvSpPr/>
            <p:nvPr/>
          </p:nvSpPr>
          <p:spPr>
            <a:xfrm>
              <a:off x="0" y="0"/>
              <a:ext cx="466991" cy="588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12" y="0"/>
                  </a:moveTo>
                  <a:lnTo>
                    <a:pt x="11808" y="91"/>
                  </a:lnTo>
                  <a:lnTo>
                    <a:pt x="10072" y="365"/>
                  </a:lnTo>
                  <a:lnTo>
                    <a:pt x="8405" y="820"/>
                  </a:lnTo>
                  <a:lnTo>
                    <a:pt x="6806" y="1459"/>
                  </a:lnTo>
                  <a:lnTo>
                    <a:pt x="5322" y="2252"/>
                  </a:lnTo>
                  <a:lnTo>
                    <a:pt x="2839" y="4223"/>
                  </a:lnTo>
                  <a:lnTo>
                    <a:pt x="1838" y="5400"/>
                  </a:lnTo>
                  <a:lnTo>
                    <a:pt x="1034" y="6668"/>
                  </a:lnTo>
                  <a:lnTo>
                    <a:pt x="460" y="7991"/>
                  </a:lnTo>
                  <a:lnTo>
                    <a:pt x="115" y="9368"/>
                  </a:lnTo>
                  <a:lnTo>
                    <a:pt x="0" y="10800"/>
                  </a:lnTo>
                  <a:lnTo>
                    <a:pt x="115" y="12232"/>
                  </a:lnTo>
                  <a:lnTo>
                    <a:pt x="460" y="13609"/>
                  </a:lnTo>
                  <a:lnTo>
                    <a:pt x="1034" y="14932"/>
                  </a:lnTo>
                  <a:lnTo>
                    <a:pt x="1838" y="16200"/>
                  </a:lnTo>
                  <a:lnTo>
                    <a:pt x="2839" y="17377"/>
                  </a:lnTo>
                  <a:lnTo>
                    <a:pt x="5322" y="19348"/>
                  </a:lnTo>
                  <a:lnTo>
                    <a:pt x="6806" y="20141"/>
                  </a:lnTo>
                  <a:lnTo>
                    <a:pt x="8405" y="20779"/>
                  </a:lnTo>
                  <a:lnTo>
                    <a:pt x="10072" y="21235"/>
                  </a:lnTo>
                  <a:lnTo>
                    <a:pt x="11808" y="21509"/>
                  </a:lnTo>
                  <a:lnTo>
                    <a:pt x="13612" y="21600"/>
                  </a:lnTo>
                  <a:lnTo>
                    <a:pt x="15417" y="21509"/>
                  </a:lnTo>
                  <a:lnTo>
                    <a:pt x="17153" y="21235"/>
                  </a:lnTo>
                  <a:lnTo>
                    <a:pt x="18820" y="20779"/>
                  </a:lnTo>
                  <a:lnTo>
                    <a:pt x="20419" y="20141"/>
                  </a:lnTo>
                  <a:lnTo>
                    <a:pt x="21599" y="19510"/>
                  </a:lnTo>
                  <a:lnTo>
                    <a:pt x="13612" y="19510"/>
                  </a:lnTo>
                  <a:lnTo>
                    <a:pt x="12158" y="19436"/>
                  </a:lnTo>
                  <a:lnTo>
                    <a:pt x="9413" y="18848"/>
                  </a:lnTo>
                  <a:lnTo>
                    <a:pt x="6926" y="17694"/>
                  </a:lnTo>
                  <a:lnTo>
                    <a:pt x="4923" y="16105"/>
                  </a:lnTo>
                  <a:lnTo>
                    <a:pt x="3468" y="14131"/>
                  </a:lnTo>
                  <a:lnTo>
                    <a:pt x="2727" y="11954"/>
                  </a:lnTo>
                  <a:lnTo>
                    <a:pt x="2635" y="10800"/>
                  </a:lnTo>
                  <a:lnTo>
                    <a:pt x="2727" y="9646"/>
                  </a:lnTo>
                  <a:lnTo>
                    <a:pt x="3468" y="7469"/>
                  </a:lnTo>
                  <a:lnTo>
                    <a:pt x="4923" y="5495"/>
                  </a:lnTo>
                  <a:lnTo>
                    <a:pt x="6926" y="3906"/>
                  </a:lnTo>
                  <a:lnTo>
                    <a:pt x="9413" y="2752"/>
                  </a:lnTo>
                  <a:lnTo>
                    <a:pt x="12158" y="2164"/>
                  </a:lnTo>
                  <a:lnTo>
                    <a:pt x="13612" y="2090"/>
                  </a:lnTo>
                  <a:lnTo>
                    <a:pt x="21600" y="2090"/>
                  </a:lnTo>
                  <a:lnTo>
                    <a:pt x="20419" y="1459"/>
                  </a:lnTo>
                  <a:lnTo>
                    <a:pt x="18820" y="820"/>
                  </a:lnTo>
                  <a:lnTo>
                    <a:pt x="17153" y="365"/>
                  </a:lnTo>
                  <a:lnTo>
                    <a:pt x="15417" y="91"/>
                  </a:lnTo>
                  <a:lnTo>
                    <a:pt x="13612" y="0"/>
                  </a:lnTo>
                  <a:close/>
                </a:path>
              </a:pathLst>
            </a:custGeom>
            <a:solidFill>
              <a:srgbClr val="7700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4" name="Shape"/>
            <p:cNvSpPr/>
            <p:nvPr/>
          </p:nvSpPr>
          <p:spPr>
            <a:xfrm>
              <a:off x="294294" y="56961"/>
              <a:ext cx="294306" cy="47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5" y="0"/>
                  </a:moveTo>
                  <a:lnTo>
                    <a:pt x="0" y="0"/>
                  </a:lnTo>
                  <a:lnTo>
                    <a:pt x="2308" y="91"/>
                  </a:lnTo>
                  <a:lnTo>
                    <a:pt x="4529" y="364"/>
                  </a:lnTo>
                  <a:lnTo>
                    <a:pt x="8710" y="1458"/>
                  </a:lnTo>
                  <a:lnTo>
                    <a:pt x="12303" y="3172"/>
                  </a:lnTo>
                  <a:lnTo>
                    <a:pt x="15068" y="5400"/>
                  </a:lnTo>
                  <a:lnTo>
                    <a:pt x="16832" y="7992"/>
                  </a:lnTo>
                  <a:lnTo>
                    <a:pt x="17419" y="10800"/>
                  </a:lnTo>
                  <a:lnTo>
                    <a:pt x="17272" y="12231"/>
                  </a:lnTo>
                  <a:lnTo>
                    <a:pt x="16097" y="14931"/>
                  </a:lnTo>
                  <a:lnTo>
                    <a:pt x="13789" y="17378"/>
                  </a:lnTo>
                  <a:lnTo>
                    <a:pt x="10610" y="19349"/>
                  </a:lnTo>
                  <a:lnTo>
                    <a:pt x="6663" y="20780"/>
                  </a:lnTo>
                  <a:lnTo>
                    <a:pt x="2308" y="21509"/>
                  </a:lnTo>
                  <a:lnTo>
                    <a:pt x="0" y="21600"/>
                  </a:lnTo>
                  <a:lnTo>
                    <a:pt x="12674" y="21600"/>
                  </a:lnTo>
                  <a:lnTo>
                    <a:pt x="15253" y="20257"/>
                  </a:lnTo>
                  <a:lnTo>
                    <a:pt x="18682" y="17496"/>
                  </a:lnTo>
                  <a:lnTo>
                    <a:pt x="19959" y="15923"/>
                  </a:lnTo>
                  <a:lnTo>
                    <a:pt x="20870" y="14283"/>
                  </a:lnTo>
                  <a:lnTo>
                    <a:pt x="21418" y="12575"/>
                  </a:lnTo>
                  <a:lnTo>
                    <a:pt x="21600" y="10800"/>
                  </a:lnTo>
                  <a:lnTo>
                    <a:pt x="21418" y="9025"/>
                  </a:lnTo>
                  <a:lnTo>
                    <a:pt x="20870" y="7317"/>
                  </a:lnTo>
                  <a:lnTo>
                    <a:pt x="19959" y="5677"/>
                  </a:lnTo>
                  <a:lnTo>
                    <a:pt x="18682" y="4104"/>
                  </a:lnTo>
                  <a:lnTo>
                    <a:pt x="17095" y="2644"/>
                  </a:lnTo>
                  <a:lnTo>
                    <a:pt x="13154" y="200"/>
                  </a:lnTo>
                  <a:lnTo>
                    <a:pt x="12675" y="0"/>
                  </a:lnTo>
                  <a:close/>
                </a:path>
              </a:pathLst>
            </a:custGeom>
            <a:solidFill>
              <a:srgbClr val="7700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" name="Shape"/>
            <p:cNvSpPr/>
            <p:nvPr/>
          </p:nvSpPr>
          <p:spPr>
            <a:xfrm>
              <a:off x="123409" y="180371"/>
              <a:ext cx="341771" cy="25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5" y="7927"/>
                  </a:moveTo>
                  <a:lnTo>
                    <a:pt x="2375" y="7927"/>
                  </a:lnTo>
                  <a:lnTo>
                    <a:pt x="2175" y="8026"/>
                  </a:lnTo>
                  <a:lnTo>
                    <a:pt x="300" y="10503"/>
                  </a:lnTo>
                  <a:lnTo>
                    <a:pt x="101" y="10701"/>
                  </a:lnTo>
                  <a:lnTo>
                    <a:pt x="0" y="10966"/>
                  </a:lnTo>
                  <a:lnTo>
                    <a:pt x="0" y="11626"/>
                  </a:lnTo>
                  <a:lnTo>
                    <a:pt x="101" y="11923"/>
                  </a:lnTo>
                  <a:lnTo>
                    <a:pt x="7125" y="21204"/>
                  </a:lnTo>
                  <a:lnTo>
                    <a:pt x="7275" y="21468"/>
                  </a:lnTo>
                  <a:lnTo>
                    <a:pt x="7475" y="21600"/>
                  </a:lnTo>
                  <a:lnTo>
                    <a:pt x="7976" y="21600"/>
                  </a:lnTo>
                  <a:lnTo>
                    <a:pt x="8201" y="21468"/>
                  </a:lnTo>
                  <a:lnTo>
                    <a:pt x="13681" y="14268"/>
                  </a:lnTo>
                  <a:lnTo>
                    <a:pt x="7725" y="14268"/>
                  </a:lnTo>
                  <a:lnTo>
                    <a:pt x="3300" y="8224"/>
                  </a:lnTo>
                  <a:lnTo>
                    <a:pt x="3100" y="8026"/>
                  </a:lnTo>
                  <a:lnTo>
                    <a:pt x="2875" y="7927"/>
                  </a:lnTo>
                  <a:close/>
                  <a:moveTo>
                    <a:pt x="19226" y="0"/>
                  </a:moveTo>
                  <a:lnTo>
                    <a:pt x="18725" y="0"/>
                  </a:lnTo>
                  <a:lnTo>
                    <a:pt x="18525" y="100"/>
                  </a:lnTo>
                  <a:lnTo>
                    <a:pt x="7725" y="14268"/>
                  </a:lnTo>
                  <a:lnTo>
                    <a:pt x="13681" y="14268"/>
                  </a:lnTo>
                  <a:lnTo>
                    <a:pt x="21300" y="4261"/>
                  </a:lnTo>
                  <a:lnTo>
                    <a:pt x="21500" y="4063"/>
                  </a:lnTo>
                  <a:lnTo>
                    <a:pt x="21600" y="3799"/>
                  </a:lnTo>
                  <a:lnTo>
                    <a:pt x="21595" y="3121"/>
                  </a:lnTo>
                  <a:lnTo>
                    <a:pt x="21500" y="2840"/>
                  </a:lnTo>
                  <a:lnTo>
                    <a:pt x="19450" y="132"/>
                  </a:lnTo>
                  <a:lnTo>
                    <a:pt x="19226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0" name="object 14"/>
          <p:cNvGrpSpPr/>
          <p:nvPr/>
        </p:nvGrpSpPr>
        <p:grpSpPr>
          <a:xfrm>
            <a:off x="15778502" y="6254496"/>
            <a:ext cx="588600" cy="588600"/>
            <a:chOff x="0" y="0"/>
            <a:chExt cx="588599" cy="588598"/>
          </a:xfrm>
        </p:grpSpPr>
        <p:sp>
          <p:nvSpPr>
            <p:cNvPr id="217" name="Shape"/>
            <p:cNvSpPr/>
            <p:nvPr/>
          </p:nvSpPr>
          <p:spPr>
            <a:xfrm>
              <a:off x="0" y="0"/>
              <a:ext cx="466991" cy="588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12" y="0"/>
                  </a:moveTo>
                  <a:lnTo>
                    <a:pt x="11808" y="91"/>
                  </a:lnTo>
                  <a:lnTo>
                    <a:pt x="10072" y="365"/>
                  </a:lnTo>
                  <a:lnTo>
                    <a:pt x="8405" y="820"/>
                  </a:lnTo>
                  <a:lnTo>
                    <a:pt x="6806" y="1459"/>
                  </a:lnTo>
                  <a:lnTo>
                    <a:pt x="5322" y="2252"/>
                  </a:lnTo>
                  <a:lnTo>
                    <a:pt x="2839" y="4223"/>
                  </a:lnTo>
                  <a:lnTo>
                    <a:pt x="1838" y="5400"/>
                  </a:lnTo>
                  <a:lnTo>
                    <a:pt x="1034" y="6668"/>
                  </a:lnTo>
                  <a:lnTo>
                    <a:pt x="460" y="7991"/>
                  </a:lnTo>
                  <a:lnTo>
                    <a:pt x="115" y="9368"/>
                  </a:lnTo>
                  <a:lnTo>
                    <a:pt x="0" y="10800"/>
                  </a:lnTo>
                  <a:lnTo>
                    <a:pt x="115" y="12232"/>
                  </a:lnTo>
                  <a:lnTo>
                    <a:pt x="460" y="13609"/>
                  </a:lnTo>
                  <a:lnTo>
                    <a:pt x="1034" y="14932"/>
                  </a:lnTo>
                  <a:lnTo>
                    <a:pt x="1838" y="16200"/>
                  </a:lnTo>
                  <a:lnTo>
                    <a:pt x="2839" y="17377"/>
                  </a:lnTo>
                  <a:lnTo>
                    <a:pt x="5322" y="19348"/>
                  </a:lnTo>
                  <a:lnTo>
                    <a:pt x="6806" y="20141"/>
                  </a:lnTo>
                  <a:lnTo>
                    <a:pt x="8405" y="20779"/>
                  </a:lnTo>
                  <a:lnTo>
                    <a:pt x="10072" y="21235"/>
                  </a:lnTo>
                  <a:lnTo>
                    <a:pt x="11808" y="21509"/>
                  </a:lnTo>
                  <a:lnTo>
                    <a:pt x="13612" y="21600"/>
                  </a:lnTo>
                  <a:lnTo>
                    <a:pt x="15417" y="21509"/>
                  </a:lnTo>
                  <a:lnTo>
                    <a:pt x="17153" y="21235"/>
                  </a:lnTo>
                  <a:lnTo>
                    <a:pt x="18820" y="20779"/>
                  </a:lnTo>
                  <a:lnTo>
                    <a:pt x="20419" y="20141"/>
                  </a:lnTo>
                  <a:lnTo>
                    <a:pt x="21599" y="19510"/>
                  </a:lnTo>
                  <a:lnTo>
                    <a:pt x="13612" y="19510"/>
                  </a:lnTo>
                  <a:lnTo>
                    <a:pt x="12158" y="19436"/>
                  </a:lnTo>
                  <a:lnTo>
                    <a:pt x="9413" y="18848"/>
                  </a:lnTo>
                  <a:lnTo>
                    <a:pt x="6926" y="17694"/>
                  </a:lnTo>
                  <a:lnTo>
                    <a:pt x="4923" y="16105"/>
                  </a:lnTo>
                  <a:lnTo>
                    <a:pt x="3468" y="14131"/>
                  </a:lnTo>
                  <a:lnTo>
                    <a:pt x="2727" y="11954"/>
                  </a:lnTo>
                  <a:lnTo>
                    <a:pt x="2635" y="10800"/>
                  </a:lnTo>
                  <a:lnTo>
                    <a:pt x="2727" y="9646"/>
                  </a:lnTo>
                  <a:lnTo>
                    <a:pt x="3468" y="7469"/>
                  </a:lnTo>
                  <a:lnTo>
                    <a:pt x="4923" y="5495"/>
                  </a:lnTo>
                  <a:lnTo>
                    <a:pt x="6926" y="3906"/>
                  </a:lnTo>
                  <a:lnTo>
                    <a:pt x="9413" y="2752"/>
                  </a:lnTo>
                  <a:lnTo>
                    <a:pt x="12158" y="2164"/>
                  </a:lnTo>
                  <a:lnTo>
                    <a:pt x="13612" y="2090"/>
                  </a:lnTo>
                  <a:lnTo>
                    <a:pt x="21600" y="2090"/>
                  </a:lnTo>
                  <a:lnTo>
                    <a:pt x="20419" y="1459"/>
                  </a:lnTo>
                  <a:lnTo>
                    <a:pt x="18820" y="820"/>
                  </a:lnTo>
                  <a:lnTo>
                    <a:pt x="17153" y="365"/>
                  </a:lnTo>
                  <a:lnTo>
                    <a:pt x="15417" y="91"/>
                  </a:lnTo>
                  <a:lnTo>
                    <a:pt x="13612" y="0"/>
                  </a:lnTo>
                  <a:close/>
                </a:path>
              </a:pathLst>
            </a:custGeom>
            <a:solidFill>
              <a:srgbClr val="7700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" name="Shape"/>
            <p:cNvSpPr/>
            <p:nvPr/>
          </p:nvSpPr>
          <p:spPr>
            <a:xfrm>
              <a:off x="294294" y="56961"/>
              <a:ext cx="294306" cy="47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5" y="0"/>
                  </a:moveTo>
                  <a:lnTo>
                    <a:pt x="0" y="0"/>
                  </a:lnTo>
                  <a:lnTo>
                    <a:pt x="2308" y="91"/>
                  </a:lnTo>
                  <a:lnTo>
                    <a:pt x="4529" y="364"/>
                  </a:lnTo>
                  <a:lnTo>
                    <a:pt x="8710" y="1458"/>
                  </a:lnTo>
                  <a:lnTo>
                    <a:pt x="12303" y="3172"/>
                  </a:lnTo>
                  <a:lnTo>
                    <a:pt x="15068" y="5400"/>
                  </a:lnTo>
                  <a:lnTo>
                    <a:pt x="16832" y="7992"/>
                  </a:lnTo>
                  <a:lnTo>
                    <a:pt x="17419" y="10800"/>
                  </a:lnTo>
                  <a:lnTo>
                    <a:pt x="17272" y="12231"/>
                  </a:lnTo>
                  <a:lnTo>
                    <a:pt x="16097" y="14931"/>
                  </a:lnTo>
                  <a:lnTo>
                    <a:pt x="13789" y="17378"/>
                  </a:lnTo>
                  <a:lnTo>
                    <a:pt x="10610" y="19349"/>
                  </a:lnTo>
                  <a:lnTo>
                    <a:pt x="6663" y="20780"/>
                  </a:lnTo>
                  <a:lnTo>
                    <a:pt x="2308" y="21509"/>
                  </a:lnTo>
                  <a:lnTo>
                    <a:pt x="0" y="21600"/>
                  </a:lnTo>
                  <a:lnTo>
                    <a:pt x="12674" y="21600"/>
                  </a:lnTo>
                  <a:lnTo>
                    <a:pt x="15253" y="20257"/>
                  </a:lnTo>
                  <a:lnTo>
                    <a:pt x="18682" y="17496"/>
                  </a:lnTo>
                  <a:lnTo>
                    <a:pt x="19959" y="15923"/>
                  </a:lnTo>
                  <a:lnTo>
                    <a:pt x="20870" y="14283"/>
                  </a:lnTo>
                  <a:lnTo>
                    <a:pt x="21418" y="12575"/>
                  </a:lnTo>
                  <a:lnTo>
                    <a:pt x="21600" y="10800"/>
                  </a:lnTo>
                  <a:lnTo>
                    <a:pt x="21418" y="9025"/>
                  </a:lnTo>
                  <a:lnTo>
                    <a:pt x="20870" y="7317"/>
                  </a:lnTo>
                  <a:lnTo>
                    <a:pt x="19959" y="5677"/>
                  </a:lnTo>
                  <a:lnTo>
                    <a:pt x="18682" y="4104"/>
                  </a:lnTo>
                  <a:lnTo>
                    <a:pt x="17095" y="2644"/>
                  </a:lnTo>
                  <a:lnTo>
                    <a:pt x="13154" y="200"/>
                  </a:lnTo>
                  <a:lnTo>
                    <a:pt x="12675" y="0"/>
                  </a:lnTo>
                  <a:close/>
                </a:path>
              </a:pathLst>
            </a:custGeom>
            <a:solidFill>
              <a:srgbClr val="7700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9" name="Shape"/>
            <p:cNvSpPr/>
            <p:nvPr/>
          </p:nvSpPr>
          <p:spPr>
            <a:xfrm>
              <a:off x="123409" y="180371"/>
              <a:ext cx="341771" cy="25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5" y="7927"/>
                  </a:moveTo>
                  <a:lnTo>
                    <a:pt x="2375" y="7927"/>
                  </a:lnTo>
                  <a:lnTo>
                    <a:pt x="2175" y="8026"/>
                  </a:lnTo>
                  <a:lnTo>
                    <a:pt x="300" y="10503"/>
                  </a:lnTo>
                  <a:lnTo>
                    <a:pt x="101" y="10701"/>
                  </a:lnTo>
                  <a:lnTo>
                    <a:pt x="0" y="10966"/>
                  </a:lnTo>
                  <a:lnTo>
                    <a:pt x="0" y="11626"/>
                  </a:lnTo>
                  <a:lnTo>
                    <a:pt x="101" y="11923"/>
                  </a:lnTo>
                  <a:lnTo>
                    <a:pt x="7125" y="21204"/>
                  </a:lnTo>
                  <a:lnTo>
                    <a:pt x="7275" y="21468"/>
                  </a:lnTo>
                  <a:lnTo>
                    <a:pt x="7475" y="21600"/>
                  </a:lnTo>
                  <a:lnTo>
                    <a:pt x="7976" y="21600"/>
                  </a:lnTo>
                  <a:lnTo>
                    <a:pt x="8201" y="21468"/>
                  </a:lnTo>
                  <a:lnTo>
                    <a:pt x="13681" y="14268"/>
                  </a:lnTo>
                  <a:lnTo>
                    <a:pt x="7725" y="14268"/>
                  </a:lnTo>
                  <a:lnTo>
                    <a:pt x="3300" y="8224"/>
                  </a:lnTo>
                  <a:lnTo>
                    <a:pt x="3100" y="8026"/>
                  </a:lnTo>
                  <a:lnTo>
                    <a:pt x="2875" y="7927"/>
                  </a:lnTo>
                  <a:close/>
                  <a:moveTo>
                    <a:pt x="19226" y="0"/>
                  </a:moveTo>
                  <a:lnTo>
                    <a:pt x="18725" y="0"/>
                  </a:lnTo>
                  <a:lnTo>
                    <a:pt x="18525" y="100"/>
                  </a:lnTo>
                  <a:lnTo>
                    <a:pt x="7725" y="14268"/>
                  </a:lnTo>
                  <a:lnTo>
                    <a:pt x="13681" y="14268"/>
                  </a:lnTo>
                  <a:lnTo>
                    <a:pt x="21300" y="4261"/>
                  </a:lnTo>
                  <a:lnTo>
                    <a:pt x="21500" y="4063"/>
                  </a:lnTo>
                  <a:lnTo>
                    <a:pt x="21600" y="3799"/>
                  </a:lnTo>
                  <a:lnTo>
                    <a:pt x="21595" y="3121"/>
                  </a:lnTo>
                  <a:lnTo>
                    <a:pt x="21500" y="2840"/>
                  </a:lnTo>
                  <a:lnTo>
                    <a:pt x="19450" y="132"/>
                  </a:lnTo>
                  <a:lnTo>
                    <a:pt x="19226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150654" y="396"/>
            <a:ext cx="20104811" cy="11308954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object 2"/>
          <p:cNvSpPr txBox="1"/>
          <p:nvPr>
            <p:ph type="title"/>
          </p:nvPr>
        </p:nvSpPr>
        <p:spPr>
          <a:xfrm>
            <a:off x="13256969" y="4197782"/>
            <a:ext cx="4945381" cy="729616"/>
          </a:xfrm>
          <a:prstGeom prst="rect">
            <a:avLst/>
          </a:prstGeom>
        </p:spPr>
        <p:txBody>
          <a:bodyPr/>
          <a:lstStyle/>
          <a:p>
            <a:pPr indent="12319" defTabSz="886968">
              <a:defRPr b="1" sz="4462">
                <a:latin typeface="Roboto-Black"/>
                <a:ea typeface="Roboto-Black"/>
                <a:cs typeface="Roboto-Black"/>
                <a:sym typeface="Roboto-Black"/>
              </a:defRPr>
            </a:pPr>
            <a:r>
              <a:t>Dziękuję</a:t>
            </a:r>
            <a:r>
              <a:rPr spc="-97"/>
              <a:t> </a:t>
            </a:r>
            <a:r>
              <a:t>za </a:t>
            </a:r>
            <a:r>
              <a:rPr spc="-97"/>
              <a:t>uwagę</a:t>
            </a:r>
          </a:p>
        </p:txBody>
      </p:sp>
      <p:sp>
        <p:nvSpPr>
          <p:cNvPr id="224" name="object 3"/>
          <p:cNvSpPr/>
          <p:nvPr/>
        </p:nvSpPr>
        <p:spPr>
          <a:xfrm>
            <a:off x="15289138" y="10243755"/>
            <a:ext cx="3771666" cy="1"/>
          </a:xfrm>
          <a:prstGeom prst="line">
            <a:avLst/>
          </a:prstGeom>
          <a:ln w="23747">
            <a:solidFill>
              <a:srgbClr val="77002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5" name="object 4"/>
          <p:cNvSpPr/>
          <p:nvPr/>
        </p:nvSpPr>
        <p:spPr>
          <a:xfrm>
            <a:off x="15289138" y="9825204"/>
            <a:ext cx="3771666" cy="1"/>
          </a:xfrm>
          <a:prstGeom prst="line">
            <a:avLst/>
          </a:prstGeom>
          <a:ln w="23747">
            <a:solidFill>
              <a:srgbClr val="77002C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26" name="object 5" descr="object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03050" y="9934763"/>
            <a:ext cx="3743834" cy="21858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object 6"/>
          <p:cNvSpPr txBox="1"/>
          <p:nvPr/>
        </p:nvSpPr>
        <p:spPr>
          <a:xfrm>
            <a:off x="13256969" y="5548396"/>
            <a:ext cx="350520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39400"/>
              </a:lnSpc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Krzysztof</a:t>
            </a:r>
            <a:r>
              <a:rPr spc="-30"/>
              <a:t> </a:t>
            </a:r>
            <a:r>
              <a:rPr spc="-9"/>
              <a:t>Jakubiak</a:t>
            </a:r>
          </a:p>
        </p:txBody>
      </p:sp>
      <p:pic>
        <p:nvPicPr>
          <p:cNvPr id="228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062" y="219991"/>
            <a:ext cx="9802559" cy="10869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592" y="-2977"/>
            <a:ext cx="20104811" cy="11308954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object 5"/>
          <p:cNvSpPr txBox="1"/>
          <p:nvPr>
            <p:ph type="title"/>
          </p:nvPr>
        </p:nvSpPr>
        <p:spPr>
          <a:xfrm>
            <a:off x="988577" y="991472"/>
            <a:ext cx="15769591" cy="202374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</a:pPr>
            <a:r>
              <a:t>Chirurgia</a:t>
            </a:r>
            <a:r>
              <a:rPr spc="-100"/>
              <a:t> </a:t>
            </a:r>
            <a:r>
              <a:t>robotowa</a:t>
            </a:r>
            <a:r>
              <a:rPr spc="-100"/>
              <a:t> </a:t>
            </a:r>
            <a:r>
              <a:t>w</a:t>
            </a:r>
            <a:r>
              <a:rPr spc="-100"/>
              <a:t> Polsce</a:t>
            </a:r>
          </a:p>
        </p:txBody>
      </p:sp>
      <p:sp>
        <p:nvSpPr>
          <p:cNvPr id="92" name="object 6"/>
          <p:cNvSpPr/>
          <p:nvPr/>
        </p:nvSpPr>
        <p:spPr>
          <a:xfrm>
            <a:off x="1094930" y="10243755"/>
            <a:ext cx="3771667" cy="1"/>
          </a:xfrm>
          <a:prstGeom prst="line">
            <a:avLst/>
          </a:prstGeom>
          <a:ln w="23747">
            <a:solidFill>
              <a:srgbClr val="77002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object 7"/>
          <p:cNvSpPr/>
          <p:nvPr/>
        </p:nvSpPr>
        <p:spPr>
          <a:xfrm>
            <a:off x="1094930" y="9825204"/>
            <a:ext cx="3771667" cy="1"/>
          </a:xfrm>
          <a:prstGeom prst="line">
            <a:avLst/>
          </a:prstGeom>
          <a:ln w="23747">
            <a:solidFill>
              <a:srgbClr val="77002C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94" name="object 8" descr="object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8845" y="9934763"/>
            <a:ext cx="3743834" cy="21858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object 12"/>
          <p:cNvSpPr txBox="1"/>
          <p:nvPr/>
        </p:nvSpPr>
        <p:spPr>
          <a:xfrm>
            <a:off x="1082233" y="5887685"/>
            <a:ext cx="8427720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1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Źródło </a:t>
            </a:r>
            <a:r>
              <a:rPr spc="-9"/>
              <a:t>danych:</a:t>
            </a:r>
          </a:p>
          <a:p>
            <a:pPr indent="12700">
              <a:spcBef>
                <a:spcPts val="10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informacje</a:t>
            </a:r>
            <a:r>
              <a:rPr spc="-25"/>
              <a:t> </a:t>
            </a:r>
            <a:r>
              <a:t>pozyskane</a:t>
            </a:r>
            <a:r>
              <a:rPr spc="-25"/>
              <a:t> </a:t>
            </a:r>
            <a:r>
              <a:t>bezpośrednio</a:t>
            </a:r>
            <a:r>
              <a:rPr spc="-25"/>
              <a:t> </a:t>
            </a:r>
            <a:r>
              <a:t>z</a:t>
            </a:r>
            <a:r>
              <a:rPr spc="-25"/>
              <a:t> </a:t>
            </a:r>
            <a:r>
              <a:t>placówek</a:t>
            </a:r>
            <a:r>
              <a:rPr spc="-19"/>
              <a:t> </a:t>
            </a:r>
            <a:r>
              <a:rPr spc="-9"/>
              <a:t>medycznych</a:t>
            </a:r>
          </a:p>
          <a:p>
            <a:pPr>
              <a:defRPr sz="3500">
                <a:latin typeface="Roboto"/>
                <a:ea typeface="Roboto"/>
                <a:cs typeface="Roboto"/>
                <a:sym typeface="Roboto"/>
              </a:defRPr>
            </a:pPr>
          </a:p>
          <a:p>
            <a:pPr indent="12700">
              <a:defRPr spc="-9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oraz:</a:t>
            </a:r>
          </a:p>
          <a:p>
            <a:pPr marL="176529" indent="-164464">
              <a:spcBef>
                <a:spcPts val="1000"/>
              </a:spcBef>
              <a:buSzPct val="100000"/>
              <a:buChar char="•"/>
              <a:tabLst>
                <a:tab pos="165100" algn="l"/>
              </a:tabLst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dane</a:t>
            </a:r>
            <a:r>
              <a:rPr spc="-50"/>
              <a:t> </a:t>
            </a:r>
            <a:r>
              <a:t>rozliczeniowe</a:t>
            </a:r>
            <a:r>
              <a:rPr spc="-39"/>
              <a:t> </a:t>
            </a:r>
            <a:r>
              <a:t>Narodowego</a:t>
            </a:r>
            <a:r>
              <a:rPr spc="-39"/>
              <a:t> </a:t>
            </a:r>
            <a:r>
              <a:t>Funduszu</a:t>
            </a:r>
            <a:r>
              <a:rPr spc="-39"/>
              <a:t> </a:t>
            </a:r>
            <a:r>
              <a:rPr spc="-9"/>
              <a:t>Zdrowia</a:t>
            </a:r>
          </a:p>
          <a:p>
            <a:pPr marL="176529" indent="-164464">
              <a:spcBef>
                <a:spcPts val="1000"/>
              </a:spcBef>
              <a:buSzPct val="100000"/>
              <a:buChar char="•"/>
              <a:tabLst>
                <a:tab pos="165100" algn="l"/>
              </a:tabLst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informacje</a:t>
            </a:r>
            <a:r>
              <a:rPr spc="-35"/>
              <a:t> </a:t>
            </a:r>
            <a:r>
              <a:t>od</a:t>
            </a:r>
            <a:r>
              <a:rPr spc="-30"/>
              <a:t> </a:t>
            </a:r>
            <a:r>
              <a:t>przedstawicieli</a:t>
            </a:r>
            <a:r>
              <a:rPr spc="-35"/>
              <a:t> </a:t>
            </a:r>
            <a:r>
              <a:t>producentów</a:t>
            </a:r>
            <a:r>
              <a:rPr spc="-30"/>
              <a:t> </a:t>
            </a:r>
            <a:r>
              <a:t>systemów</a:t>
            </a:r>
            <a:r>
              <a:rPr spc="-30"/>
              <a:t> </a:t>
            </a:r>
            <a:r>
              <a:rPr spc="-9"/>
              <a:t>robotowych</a:t>
            </a:r>
          </a:p>
          <a:p>
            <a:pPr marL="176529" indent="-164464">
              <a:spcBef>
                <a:spcPts val="1000"/>
              </a:spcBef>
              <a:buSzPct val="100000"/>
              <a:buChar char="•"/>
              <a:tabLst>
                <a:tab pos="165100" algn="l"/>
              </a:tabLst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informacje</a:t>
            </a:r>
            <a:r>
              <a:rPr spc="-4"/>
              <a:t> </a:t>
            </a:r>
            <a:r>
              <a:t>od</a:t>
            </a:r>
            <a:r>
              <a:rPr spc="-4"/>
              <a:t> </a:t>
            </a:r>
            <a:r>
              <a:rPr spc="-9"/>
              <a:t>lekarzy/operatorów</a:t>
            </a:r>
          </a:p>
        </p:txBody>
      </p:sp>
      <p:pic>
        <p:nvPicPr>
          <p:cNvPr id="96" name="roboty-2023-okladka-www.png" descr="roboty-2023-okladka-ww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37203" y="706991"/>
            <a:ext cx="4413039" cy="63496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</p:spPr>
      </p:pic>
      <p:grpSp>
        <p:nvGrpSpPr>
          <p:cNvPr id="99" name="object 2"/>
          <p:cNvGrpSpPr/>
          <p:nvPr/>
        </p:nvGrpSpPr>
        <p:grpSpPr>
          <a:xfrm>
            <a:off x="10989119" y="4793344"/>
            <a:ext cx="8783634" cy="6349696"/>
            <a:chOff x="0" y="0"/>
            <a:chExt cx="8783633" cy="6349695"/>
          </a:xfrm>
        </p:grpSpPr>
        <p:pic>
          <p:nvPicPr>
            <p:cNvPr id="97" name="object 3" descr="object 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900574" y="0"/>
              <a:ext cx="3883059" cy="36493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" name="object 4" descr="object 4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492221"/>
              <a:ext cx="7286212" cy="4857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71" descr="Picture 71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397" y="-2977"/>
            <a:ext cx="20104811" cy="11308954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object 2"/>
          <p:cNvSpPr txBox="1"/>
          <p:nvPr>
            <p:ph type="title"/>
          </p:nvPr>
        </p:nvSpPr>
        <p:spPr>
          <a:xfrm>
            <a:off x="988577" y="991472"/>
            <a:ext cx="15769591" cy="2023746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ct val="100499"/>
              </a:lnSpc>
            </a:pPr>
            <a:r>
              <a:t>Liczba</a:t>
            </a:r>
            <a:r>
              <a:rPr spc="-100"/>
              <a:t> </a:t>
            </a:r>
            <a:r>
              <a:t>szpitali</a:t>
            </a:r>
            <a:r>
              <a:rPr spc="-100"/>
              <a:t> </a:t>
            </a:r>
            <a:r>
              <a:t>wykonujących</a:t>
            </a:r>
            <a:r>
              <a:rPr spc="-100"/>
              <a:t> </a:t>
            </a:r>
            <a:r>
              <a:t>zabiegi</a:t>
            </a:r>
            <a:r>
              <a:rPr spc="-100"/>
              <a:t> </a:t>
            </a:r>
            <a:r>
              <a:t>w</a:t>
            </a:r>
            <a:r>
              <a:rPr spc="-100"/>
              <a:t> </a:t>
            </a:r>
            <a:r>
              <a:t>asyście</a:t>
            </a:r>
            <a:r>
              <a:rPr spc="-100"/>
              <a:t> uniwersalnych </a:t>
            </a:r>
            <a:r>
              <a:t>robotów</a:t>
            </a:r>
            <a:r>
              <a:rPr spc="-100"/>
              <a:t> </a:t>
            </a:r>
            <a:r>
              <a:t>chirurgicznych</a:t>
            </a:r>
            <a:r>
              <a:rPr spc="-100"/>
              <a:t> </a:t>
            </a:r>
            <a:r>
              <a:t>(da</a:t>
            </a:r>
            <a:r>
              <a:rPr spc="-100"/>
              <a:t> </a:t>
            </a:r>
            <a:r>
              <a:t>Vinci,</a:t>
            </a:r>
            <a:r>
              <a:rPr spc="-100"/>
              <a:t> </a:t>
            </a:r>
            <a:r>
              <a:t>Versius,</a:t>
            </a:r>
            <a:r>
              <a:rPr spc="-100"/>
              <a:t> Senhance)</a:t>
            </a:r>
          </a:p>
        </p:txBody>
      </p:sp>
      <p:sp>
        <p:nvSpPr>
          <p:cNvPr id="103" name="object 3"/>
          <p:cNvSpPr txBox="1"/>
          <p:nvPr/>
        </p:nvSpPr>
        <p:spPr>
          <a:xfrm>
            <a:off x="1587515" y="3320051"/>
            <a:ext cx="7318985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39400"/>
              </a:lnSpc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Poza</a:t>
            </a:r>
            <a:r>
              <a:rPr spc="-15"/>
              <a:t> </a:t>
            </a:r>
            <a:r>
              <a:t>okresem</a:t>
            </a:r>
            <a:r>
              <a:rPr spc="-15"/>
              <a:t> </a:t>
            </a:r>
            <a:r>
              <a:rPr spc="-9"/>
              <a:t>2018-</a:t>
            </a:r>
            <a:r>
              <a:t>2019</a:t>
            </a:r>
            <a:r>
              <a:rPr spc="-15"/>
              <a:t> </a:t>
            </a:r>
            <a:r>
              <a:rPr spc="-9"/>
              <a:t>przewaga </a:t>
            </a:r>
            <a:r>
              <a:t>placówek</a:t>
            </a:r>
            <a:r>
              <a:rPr spc="-35"/>
              <a:t> </a:t>
            </a:r>
            <a:r>
              <a:rPr spc="-9"/>
              <a:t>publicznych</a:t>
            </a:r>
          </a:p>
        </p:txBody>
      </p:sp>
      <p:sp>
        <p:nvSpPr>
          <p:cNvPr id="104" name="object 4"/>
          <p:cNvSpPr txBox="1"/>
          <p:nvPr/>
        </p:nvSpPr>
        <p:spPr>
          <a:xfrm>
            <a:off x="1603363" y="3867718"/>
            <a:ext cx="4543310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2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2022</a:t>
            </a:r>
            <a:r>
              <a:rPr spc="-4"/>
              <a:t>: </a:t>
            </a:r>
            <a:r>
              <a:t>15</a:t>
            </a:r>
            <a:r>
              <a:rPr spc="-66"/>
              <a:t> </a:t>
            </a:r>
            <a:r>
              <a:t>nowych</a:t>
            </a:r>
            <a:r>
              <a:rPr spc="-66"/>
              <a:t> </a:t>
            </a:r>
            <a:r>
              <a:rPr spc="-7"/>
              <a:t>placówek</a:t>
            </a:r>
            <a:endParaRPr spc="-7"/>
          </a:p>
          <a:p>
            <a:pPr indent="12700">
              <a:spcBef>
                <a:spcPts val="2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pc="-7"/>
          </a:p>
          <a:p>
            <a:pPr indent="12700">
              <a:spcBef>
                <a:spcPts val="2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pc="-7"/>
              <a:t>I - VIII 2023: </a:t>
            </a:r>
            <a:r>
              <a:rPr spc="-9"/>
              <a:t>14 nowych placówek</a:t>
            </a:r>
          </a:p>
        </p:txBody>
      </p:sp>
      <p:sp>
        <p:nvSpPr>
          <p:cNvPr id="105" name="object 5"/>
          <p:cNvSpPr txBox="1"/>
          <p:nvPr/>
        </p:nvSpPr>
        <p:spPr>
          <a:xfrm>
            <a:off x="1592108" y="5231831"/>
            <a:ext cx="7107642" cy="7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39400"/>
              </a:lnSpc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Polskie</a:t>
            </a:r>
            <a:r>
              <a:rPr spc="-19"/>
              <a:t> </a:t>
            </a:r>
            <a:r>
              <a:t>szpitale</a:t>
            </a:r>
            <a:r>
              <a:rPr spc="-15"/>
              <a:t> </a:t>
            </a:r>
            <a:r>
              <a:t>wykorzystują</a:t>
            </a:r>
            <a:r>
              <a:rPr spc="-15"/>
              <a:t> </a:t>
            </a:r>
            <a:r>
              <a:rPr spc="-9"/>
              <a:t>także </a:t>
            </a:r>
            <a:r>
              <a:t>systemy</a:t>
            </a:r>
            <a:r>
              <a:rPr spc="-4"/>
              <a:t> </a:t>
            </a:r>
            <a:r>
              <a:rPr spc="-9"/>
              <a:t>specjalistyczne </a:t>
            </a:r>
            <a:r>
              <a:t>(ExcelsiusGPS,</a:t>
            </a:r>
            <a:r>
              <a:rPr spc="-70"/>
              <a:t> </a:t>
            </a:r>
            <a:r>
              <a:t>Avicenna,</a:t>
            </a:r>
            <a:r>
              <a:rPr spc="-65"/>
              <a:t> </a:t>
            </a:r>
            <a:r>
              <a:t>Navio,</a:t>
            </a:r>
            <a:r>
              <a:rPr spc="-65"/>
              <a:t> </a:t>
            </a:r>
            <a:r>
              <a:rPr spc="-9"/>
              <a:t>Cori)</a:t>
            </a:r>
          </a:p>
        </p:txBody>
      </p:sp>
      <p:pic>
        <p:nvPicPr>
          <p:cNvPr id="106" name="object 45" descr="object 4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935" y="3298625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object 48" descr="object 4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4935" y="3867718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object 49" descr="object 4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4935" y="5261707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77" descr="Picture 77"/>
          <p:cNvPicPr>
            <a:picLocks noChangeAspect="1"/>
          </p:cNvPicPr>
          <p:nvPr/>
        </p:nvPicPr>
        <p:blipFill>
          <a:blip r:embed="rId5">
            <a:extLst/>
          </a:blip>
          <a:srcRect l="0" t="3938" r="7891" b="0"/>
          <a:stretch>
            <a:fillRect/>
          </a:stretch>
        </p:blipFill>
        <p:spPr>
          <a:xfrm>
            <a:off x="8387591" y="956739"/>
            <a:ext cx="11716509" cy="10540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object 48" descr="object 4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4935" y="4564712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1-5.png" descr="1-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8653" y="6363605"/>
            <a:ext cx="6127452" cy="4881335"/>
          </a:xfrm>
          <a:prstGeom prst="rect">
            <a:avLst/>
          </a:prstGeom>
          <a:ln w="12700">
            <a:solidFill>
              <a:srgbClr val="535353"/>
            </a:solidFill>
            <a:custDash>
              <a:ds d="100000" sp="200000"/>
            </a:custDash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54" descr="Picture 54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397" y="-2977"/>
            <a:ext cx="20104811" cy="11308954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object 2"/>
          <p:cNvSpPr txBox="1"/>
          <p:nvPr>
            <p:ph type="title"/>
          </p:nvPr>
        </p:nvSpPr>
        <p:spPr>
          <a:xfrm>
            <a:off x="988598" y="991460"/>
            <a:ext cx="11652251" cy="1357632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ct val="100499"/>
              </a:lnSpc>
            </a:pPr>
            <a:r>
              <a:t>Liczba</a:t>
            </a:r>
            <a:r>
              <a:rPr spc="-100"/>
              <a:t> </a:t>
            </a:r>
            <a:r>
              <a:t>zabiegów</a:t>
            </a:r>
            <a:r>
              <a:rPr spc="-100"/>
              <a:t> </a:t>
            </a:r>
            <a:r>
              <a:t>wykonywanych</a:t>
            </a:r>
            <a:r>
              <a:rPr spc="-100"/>
              <a:t> </a:t>
            </a:r>
            <a:r>
              <a:t>w</a:t>
            </a:r>
            <a:r>
              <a:rPr spc="-100"/>
              <a:t> asyście </a:t>
            </a:r>
            <a:r>
              <a:t>uniwersalnych</a:t>
            </a:r>
            <a:r>
              <a:rPr spc="-100"/>
              <a:t> </a:t>
            </a:r>
            <a:r>
              <a:t>robotów</a:t>
            </a:r>
            <a:r>
              <a:rPr spc="-100"/>
              <a:t> </a:t>
            </a:r>
            <a:r>
              <a:t>chirurgicznych</a:t>
            </a:r>
          </a:p>
        </p:txBody>
      </p:sp>
      <p:sp>
        <p:nvSpPr>
          <p:cNvPr id="115" name="object 3"/>
          <p:cNvSpPr txBox="1"/>
          <p:nvPr/>
        </p:nvSpPr>
        <p:spPr>
          <a:xfrm>
            <a:off x="1683434" y="3171891"/>
            <a:ext cx="6745836" cy="125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18745" indent="12700">
              <a:lnSpc>
                <a:spcPct val="139400"/>
              </a:lnSpc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W</a:t>
            </a:r>
            <a:r>
              <a:rPr spc="-19"/>
              <a:t> </a:t>
            </a:r>
            <a:r>
              <a:t>2022</a:t>
            </a:r>
            <a:r>
              <a:rPr spc="-9"/>
              <a:t> </a:t>
            </a:r>
            <a:r>
              <a:t>roku</a:t>
            </a:r>
            <a:r>
              <a:rPr spc="-9"/>
              <a:t> </a:t>
            </a:r>
            <a:r>
              <a:t>liczba</a:t>
            </a:r>
            <a:r>
              <a:rPr spc="-9"/>
              <a:t> </a:t>
            </a:r>
            <a:r>
              <a:t>zabiegów</a:t>
            </a:r>
            <a:r>
              <a:rPr spc="-4"/>
              <a:t> </a:t>
            </a:r>
            <a:r>
              <a:t>w szpitalach </a:t>
            </a:r>
            <a:r>
              <a:rPr spc="-9"/>
              <a:t>publicznych </a:t>
            </a:r>
            <a:r>
              <a:t>po</a:t>
            </a:r>
            <a:r>
              <a:rPr spc="-58"/>
              <a:t> </a:t>
            </a:r>
            <a:r>
              <a:t>raz</a:t>
            </a:r>
            <a:r>
              <a:rPr spc="-55"/>
              <a:t> </a:t>
            </a:r>
            <a:r>
              <a:t>pierwszy</a:t>
            </a:r>
            <a:r>
              <a:rPr spc="-58"/>
              <a:t> </a:t>
            </a:r>
            <a:r>
              <a:t>od</a:t>
            </a:r>
            <a:r>
              <a:rPr spc="-55"/>
              <a:t> </a:t>
            </a:r>
            <a:r>
              <a:t>2018</a:t>
            </a:r>
            <a:r>
              <a:rPr spc="-58"/>
              <a:t> </a:t>
            </a:r>
            <a:r>
              <a:rPr spc="-14"/>
              <a:t>roku </a:t>
            </a:r>
            <a:r>
              <a:t>była</a:t>
            </a:r>
            <a:r>
              <a:rPr spc="-15"/>
              <a:t> </a:t>
            </a:r>
            <a:r>
              <a:t>wyższa</a:t>
            </a:r>
            <a:r>
              <a:rPr spc="-15"/>
              <a:t> </a:t>
            </a:r>
            <a:r>
              <a:t>niż</a:t>
            </a:r>
            <a:r>
              <a:rPr spc="-15"/>
              <a:t> </a:t>
            </a:r>
            <a:r>
              <a:t>w</a:t>
            </a:r>
            <a:r>
              <a:rPr spc="-15"/>
              <a:t> </a:t>
            </a:r>
            <a:r>
              <a:t>placówkach</a:t>
            </a:r>
            <a:r>
              <a:rPr spc="-9"/>
              <a:t> prywatnych</a:t>
            </a:r>
          </a:p>
        </p:txBody>
      </p:sp>
      <p:sp>
        <p:nvSpPr>
          <p:cNvPr id="116" name="object 4"/>
          <p:cNvSpPr txBox="1"/>
          <p:nvPr/>
        </p:nvSpPr>
        <p:spPr>
          <a:xfrm>
            <a:off x="1686693" y="4836136"/>
            <a:ext cx="576650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35" marR="5080" indent="11429">
              <a:lnSpc>
                <a:spcPct val="123800"/>
              </a:lnSpc>
              <a:spcBef>
                <a:spcPts val="400"/>
              </a:spcBef>
              <a:defRPr b="1" sz="3000">
                <a:solidFill>
                  <a:srgbClr val="77002C"/>
                </a:solidFill>
                <a:latin typeface="Roboto-Black"/>
                <a:ea typeface="Roboto-Black"/>
                <a:cs typeface="Roboto-Black"/>
                <a:sym typeface="Roboto-Black"/>
              </a:defRPr>
            </a:pPr>
            <a:r>
              <a:t>20</a:t>
            </a:r>
            <a:r>
              <a:rPr spc="-95"/>
              <a:t> </a:t>
            </a:r>
            <a:r>
              <a:t>proc.</a:t>
            </a:r>
            <a:r>
              <a:rPr spc="-85"/>
              <a:t> </a:t>
            </a:r>
            <a:r>
              <a:rPr b="0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operacji</a:t>
            </a:r>
            <a:r>
              <a:rPr b="0" spc="-65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sfinansowano</a:t>
            </a:r>
            <a:r>
              <a:rPr b="0" spc="-9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prywatnie</a:t>
            </a:r>
          </a:p>
        </p:txBody>
      </p:sp>
      <p:sp>
        <p:nvSpPr>
          <p:cNvPr id="117" name="object 5"/>
          <p:cNvSpPr txBox="1"/>
          <p:nvPr/>
        </p:nvSpPr>
        <p:spPr>
          <a:xfrm>
            <a:off x="1714578" y="5853133"/>
            <a:ext cx="695422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2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Zabiegi</a:t>
            </a:r>
            <a:r>
              <a:rPr spc="-39"/>
              <a:t> </a:t>
            </a:r>
            <a:r>
              <a:t>robotowe</a:t>
            </a:r>
            <a:r>
              <a:rPr spc="-35"/>
              <a:t> </a:t>
            </a:r>
            <a:r>
              <a:rPr spc="-9"/>
              <a:t>wykonywało </a:t>
            </a:r>
            <a:r>
              <a:t>w</a:t>
            </a:r>
            <a:r>
              <a:rPr spc="-25"/>
              <a:t> </a:t>
            </a:r>
            <a:r>
              <a:t>2022</a:t>
            </a:r>
            <a:r>
              <a:rPr spc="-19"/>
              <a:t> </a:t>
            </a:r>
            <a:r>
              <a:t>roku</a:t>
            </a:r>
            <a:r>
              <a:rPr spc="-25"/>
              <a:t> </a:t>
            </a:r>
            <a:r>
              <a:t>ok.</a:t>
            </a:r>
            <a:r>
              <a:rPr spc="-15"/>
              <a:t> </a:t>
            </a:r>
            <a:endParaRPr spc="-15"/>
          </a:p>
          <a:p>
            <a:pPr indent="12700">
              <a:spcBef>
                <a:spcPts val="2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b="1" sz="3000">
                <a:solidFill>
                  <a:srgbClr val="77002C"/>
                </a:solidFill>
                <a:latin typeface="Roboto-Black"/>
                <a:ea typeface="Roboto-Black"/>
                <a:cs typeface="Roboto-Black"/>
                <a:sym typeface="Roboto-Black"/>
              </a:rPr>
              <a:t>125</a:t>
            </a:r>
            <a:r>
              <a:rPr b="1" spc="-35" sz="3000">
                <a:solidFill>
                  <a:srgbClr val="77002C"/>
                </a:solidFill>
                <a:latin typeface="Roboto-Black"/>
                <a:ea typeface="Roboto-Black"/>
                <a:cs typeface="Roboto-Black"/>
                <a:sym typeface="Roboto-Black"/>
              </a:rPr>
              <a:t> </a:t>
            </a:r>
            <a:r>
              <a:rPr b="1" spc="-20" sz="3000">
                <a:solidFill>
                  <a:srgbClr val="77002C"/>
                </a:solidFill>
                <a:latin typeface="Roboto-Black"/>
                <a:ea typeface="Roboto-Black"/>
                <a:cs typeface="Roboto-Black"/>
                <a:sym typeface="Roboto-Black"/>
              </a:rPr>
              <a:t>operatorów, </a:t>
            </a:r>
            <a:r>
              <a:t>w tym 5 </a:t>
            </a:r>
            <a:r>
              <a:rPr spc="-9"/>
              <a:t>kobiet</a:t>
            </a:r>
          </a:p>
        </p:txBody>
      </p:sp>
      <p:pic>
        <p:nvPicPr>
          <p:cNvPr id="118" name="object 52" descr="object 5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935" y="3145293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object 53" descr="object 5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4935" y="4937663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object 54" descr="object 5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4935" y="5851699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1-4.png" descr="1-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2404" y="7393139"/>
            <a:ext cx="6444232" cy="3349248"/>
          </a:xfrm>
          <a:prstGeom prst="rect">
            <a:avLst/>
          </a:prstGeom>
          <a:ln w="12700">
            <a:solidFill>
              <a:srgbClr val="535353"/>
            </a:solidFill>
            <a:custDash>
              <a:ds d="100000" sp="200000"/>
            </a:custDash>
          </a:ln>
        </p:spPr>
      </p:pic>
      <p:sp>
        <p:nvSpPr>
          <p:cNvPr id="122" name="Dynamika wzrostu Y/Y"/>
          <p:cNvSpPr txBox="1"/>
          <p:nvPr/>
        </p:nvSpPr>
        <p:spPr>
          <a:xfrm>
            <a:off x="4933060" y="7780382"/>
            <a:ext cx="215484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Dynamika wzrostu Y/Y</a:t>
            </a:r>
          </a:p>
        </p:txBody>
      </p:sp>
      <p:pic>
        <p:nvPicPr>
          <p:cNvPr id="123" name="r1-3-pop.png" descr="r1-3-pop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0330" y="1337286"/>
            <a:ext cx="12055341" cy="101092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7" descr="Picture 7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0" y="396"/>
            <a:ext cx="20104811" cy="1130895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object 3"/>
          <p:cNvSpPr txBox="1"/>
          <p:nvPr>
            <p:ph type="title"/>
          </p:nvPr>
        </p:nvSpPr>
        <p:spPr>
          <a:xfrm>
            <a:off x="988588" y="991460"/>
            <a:ext cx="9153526" cy="1357632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ct val="100499"/>
              </a:lnSpc>
            </a:pPr>
            <a:r>
              <a:t>Szpitale</a:t>
            </a:r>
            <a:r>
              <a:rPr spc="-100"/>
              <a:t> </a:t>
            </a:r>
            <a:r>
              <a:t>publiczne</a:t>
            </a:r>
            <a:r>
              <a:rPr spc="-100"/>
              <a:t> </a:t>
            </a:r>
            <a:r>
              <a:t>z</a:t>
            </a:r>
            <a:r>
              <a:rPr spc="-100"/>
              <a:t> </a:t>
            </a:r>
            <a:r>
              <a:t>największą</a:t>
            </a:r>
            <a:r>
              <a:rPr spc="-100"/>
              <a:t> liczbą </a:t>
            </a:r>
            <a:r>
              <a:t>zabiegów</a:t>
            </a:r>
            <a:r>
              <a:rPr spc="-100"/>
              <a:t> </a:t>
            </a:r>
            <a:r>
              <a:t>robotowych</a:t>
            </a:r>
            <a:r>
              <a:rPr spc="-100"/>
              <a:t> </a:t>
            </a:r>
            <a:r>
              <a:t>w</a:t>
            </a:r>
            <a:r>
              <a:rPr spc="-100"/>
              <a:t> </a:t>
            </a:r>
            <a:r>
              <a:t>2022</a:t>
            </a:r>
            <a:r>
              <a:rPr spc="-100"/>
              <a:t> roku</a:t>
            </a:r>
          </a:p>
        </p:txBody>
      </p:sp>
      <p:sp>
        <p:nvSpPr>
          <p:cNvPr id="127" name="object 4"/>
          <p:cNvSpPr txBox="1"/>
          <p:nvPr/>
        </p:nvSpPr>
        <p:spPr>
          <a:xfrm>
            <a:off x="1595858" y="3783613"/>
            <a:ext cx="4993006" cy="356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39400"/>
              </a:lnSpc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Kształtuje</a:t>
            </a:r>
            <a:r>
              <a:rPr spc="-4"/>
              <a:t> </a:t>
            </a:r>
            <a:r>
              <a:t>się</a:t>
            </a:r>
            <a:r>
              <a:rPr spc="-4"/>
              <a:t> </a:t>
            </a:r>
            <a:r>
              <a:t>grupa</a:t>
            </a:r>
            <a:r>
              <a:rPr spc="-4"/>
              <a:t> </a:t>
            </a:r>
            <a:r>
              <a:t>szpitali</a:t>
            </a:r>
            <a:r>
              <a:rPr spc="-4"/>
              <a:t> </a:t>
            </a:r>
            <a:r>
              <a:rPr spc="-9"/>
              <a:t>publicznych wysokowolumenowych</a:t>
            </a:r>
          </a:p>
          <a:p>
            <a:pPr>
              <a:defRPr sz="2700">
                <a:latin typeface="Roboto"/>
                <a:ea typeface="Roboto"/>
                <a:cs typeface="Roboto"/>
                <a:sym typeface="Roboto"/>
              </a:defRPr>
            </a:pPr>
          </a:p>
          <a:p>
            <a:pPr marR="908050" indent="12700">
              <a:lnSpc>
                <a:spcPct val="139400"/>
              </a:lnSpc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Szpitale</a:t>
            </a:r>
            <a:r>
              <a:rPr spc="-19"/>
              <a:t> </a:t>
            </a:r>
            <a:r>
              <a:t>dynamicznie</a:t>
            </a:r>
            <a:r>
              <a:rPr spc="-19"/>
              <a:t> </a:t>
            </a:r>
            <a:r>
              <a:rPr spc="-9"/>
              <a:t>zwiększają </a:t>
            </a:r>
            <a:r>
              <a:t>liczbę zabiegów </a:t>
            </a:r>
            <a:r>
              <a:rPr spc="-9"/>
              <a:t>robotowych</a:t>
            </a:r>
          </a:p>
          <a:p>
            <a:pPr>
              <a:defRPr sz="3500">
                <a:latin typeface="Roboto"/>
                <a:ea typeface="Roboto"/>
                <a:cs typeface="Roboto"/>
                <a:sym typeface="Roboto"/>
              </a:defRPr>
            </a:pPr>
          </a:p>
          <a:p>
            <a:pPr indent="12700"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Ośrodki</a:t>
            </a:r>
            <a:r>
              <a:rPr spc="-45"/>
              <a:t> </a:t>
            </a:r>
            <a:r>
              <a:rPr spc="-9"/>
              <a:t>regionalne</a:t>
            </a:r>
          </a:p>
          <a:p>
            <a:pPr indent="12700">
              <a:spcBef>
                <a:spcPts val="10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lub lokalna </a:t>
            </a:r>
            <a:r>
              <a:rPr spc="-9"/>
              <a:t>konkurencja</a:t>
            </a:r>
          </a:p>
        </p:txBody>
      </p:sp>
      <p:pic>
        <p:nvPicPr>
          <p:cNvPr id="128" name="object 5" descr="object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935" y="3967860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object 6" descr="object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4935" y="5373635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object 7" descr="object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4935" y="6779410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41997" y="325994"/>
            <a:ext cx="11409681" cy="10982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9" descr="Picture 9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0" y="396"/>
            <a:ext cx="20104811" cy="1130895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object 2"/>
          <p:cNvSpPr txBox="1"/>
          <p:nvPr>
            <p:ph type="title"/>
          </p:nvPr>
        </p:nvSpPr>
        <p:spPr>
          <a:xfrm>
            <a:off x="988577" y="991472"/>
            <a:ext cx="15769591" cy="202374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</a:pPr>
            <a:r>
              <a:t>Szpitale</a:t>
            </a:r>
            <a:r>
              <a:rPr spc="-100"/>
              <a:t> </a:t>
            </a:r>
            <a:r>
              <a:t>prywatne</a:t>
            </a:r>
            <a:r>
              <a:rPr spc="-100"/>
              <a:t> </a:t>
            </a:r>
            <a:r>
              <a:t>w</a:t>
            </a:r>
            <a:r>
              <a:rPr spc="-100"/>
              <a:t> </a:t>
            </a:r>
            <a:r>
              <a:t>2022</a:t>
            </a:r>
            <a:r>
              <a:rPr spc="-100"/>
              <a:t> roku</a:t>
            </a:r>
          </a:p>
        </p:txBody>
      </p:sp>
      <p:sp>
        <p:nvSpPr>
          <p:cNvPr id="135" name="object 3"/>
          <p:cNvSpPr txBox="1"/>
          <p:nvPr/>
        </p:nvSpPr>
        <p:spPr>
          <a:xfrm>
            <a:off x="1613201" y="3766184"/>
            <a:ext cx="3150236" cy="790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39400"/>
              </a:lnSpc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Wysoka</a:t>
            </a:r>
            <a:r>
              <a:rPr spc="-25"/>
              <a:t> </a:t>
            </a:r>
            <a:r>
              <a:rPr spc="-9"/>
              <a:t>efektywność </a:t>
            </a:r>
            <a:r>
              <a:t>wykorzystania</a:t>
            </a:r>
            <a:r>
              <a:rPr spc="-9"/>
              <a:t> systemów</a:t>
            </a:r>
          </a:p>
        </p:txBody>
      </p:sp>
      <p:sp>
        <p:nvSpPr>
          <p:cNvPr id="136" name="object 4"/>
          <p:cNvSpPr txBox="1"/>
          <p:nvPr/>
        </p:nvSpPr>
        <p:spPr>
          <a:xfrm>
            <a:off x="1613201" y="5188798"/>
            <a:ext cx="4598671" cy="222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defRPr b="1" sz="3000">
                <a:solidFill>
                  <a:srgbClr val="77002C"/>
                </a:solidFill>
                <a:latin typeface="Roboto-Black"/>
                <a:ea typeface="Roboto-Black"/>
                <a:cs typeface="Roboto-Black"/>
                <a:sym typeface="Roboto-Black"/>
              </a:defRPr>
            </a:pPr>
            <a:r>
              <a:t>Coraz</a:t>
            </a:r>
            <a:r>
              <a:rPr spc="-130"/>
              <a:t> </a:t>
            </a:r>
            <a:r>
              <a:t>więcej</a:t>
            </a:r>
            <a:r>
              <a:rPr spc="-125"/>
              <a:t> </a:t>
            </a:r>
            <a:r>
              <a:rPr spc="-10"/>
              <a:t>zabiegów refundowanych</a:t>
            </a:r>
            <a:r>
              <a:rPr spc="-104"/>
              <a:t> </a:t>
            </a:r>
            <a:r>
              <a:t>przez</a:t>
            </a:r>
            <a:r>
              <a:rPr spc="-104"/>
              <a:t> </a:t>
            </a:r>
            <a:r>
              <a:rPr spc="-25"/>
              <a:t>NFZ</a:t>
            </a:r>
          </a:p>
          <a:p>
            <a:pPr>
              <a:defRPr sz="3400">
                <a:latin typeface="Roboto-Black"/>
                <a:ea typeface="Roboto-Black"/>
                <a:cs typeface="Roboto-Black"/>
                <a:sym typeface="Roboto-Black"/>
              </a:defRPr>
            </a:pPr>
          </a:p>
          <a:p>
            <a:pPr indent="12700"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Odchodzenie</a:t>
            </a:r>
            <a:r>
              <a:rPr spc="-4"/>
              <a:t> </a:t>
            </a:r>
            <a:r>
              <a:t>od </a:t>
            </a:r>
            <a:r>
              <a:rPr spc="-9"/>
              <a:t>urologii</a:t>
            </a:r>
          </a:p>
        </p:txBody>
      </p:sp>
      <p:pic>
        <p:nvPicPr>
          <p:cNvPr id="137" name="object 7" descr="object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935" y="3967860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object 8" descr="object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4935" y="5319469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object 9" descr="object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4935" y="6747792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11" descr="Pictur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98179" y="58348"/>
            <a:ext cx="12720321" cy="10982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8" descr="Picture 28"/>
          <p:cNvPicPr>
            <a:picLocks noChangeAspect="1"/>
          </p:cNvPicPr>
          <p:nvPr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0" y="396"/>
            <a:ext cx="20104811" cy="1130895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object 2"/>
          <p:cNvSpPr txBox="1"/>
          <p:nvPr>
            <p:ph type="title"/>
          </p:nvPr>
        </p:nvSpPr>
        <p:spPr>
          <a:xfrm>
            <a:off x="988578" y="991472"/>
            <a:ext cx="5349876" cy="202374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100"/>
            </a:pPr>
            <a:r>
              <a:t>Rodzaje</a:t>
            </a:r>
          </a:p>
          <a:p>
            <a:pPr marR="5080" indent="12700">
              <a:lnSpc>
                <a:spcPts val="5200"/>
              </a:lnSpc>
              <a:spcBef>
                <a:spcPts val="100"/>
              </a:spcBef>
            </a:pPr>
            <a:r>
              <a:t>zabiegów</a:t>
            </a:r>
            <a:r>
              <a:rPr spc="-100"/>
              <a:t> robotowych wykonywanych</a:t>
            </a:r>
          </a:p>
        </p:txBody>
      </p:sp>
      <p:sp>
        <p:nvSpPr>
          <p:cNvPr id="144" name="object 3"/>
          <p:cNvSpPr txBox="1"/>
          <p:nvPr/>
        </p:nvSpPr>
        <p:spPr>
          <a:xfrm>
            <a:off x="988578" y="3000746"/>
            <a:ext cx="4653280" cy="132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00499"/>
              </a:lnSpc>
              <a:defRPr sz="4300">
                <a:solidFill>
                  <a:srgbClr val="77002C"/>
                </a:solidFill>
                <a:latin typeface="Roboto-Light"/>
                <a:ea typeface="Roboto-Light"/>
                <a:cs typeface="Roboto-Light"/>
                <a:sym typeface="Roboto-Light"/>
              </a:defRPr>
            </a:pPr>
            <a:r>
              <a:t>w </a:t>
            </a:r>
            <a:r>
              <a:rPr spc="-10"/>
              <a:t>największych </a:t>
            </a:r>
            <a:r>
              <a:t>placówkach</a:t>
            </a:r>
            <a:r>
              <a:rPr spc="-40"/>
              <a:t> </a:t>
            </a:r>
            <a:r>
              <a:rPr spc="-10"/>
              <a:t>(2022)</a:t>
            </a:r>
          </a:p>
        </p:txBody>
      </p:sp>
      <p:sp>
        <p:nvSpPr>
          <p:cNvPr id="145" name="object 4"/>
          <p:cNvSpPr txBox="1"/>
          <p:nvPr/>
        </p:nvSpPr>
        <p:spPr>
          <a:xfrm>
            <a:off x="1783363" y="5311625"/>
            <a:ext cx="451739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defRPr b="1" spc="-20" sz="3000">
                <a:solidFill>
                  <a:srgbClr val="77002C"/>
                </a:solidFill>
                <a:latin typeface="Roboto-Black"/>
                <a:ea typeface="Roboto-Black"/>
                <a:cs typeface="Roboto-Black"/>
                <a:sym typeface="Roboto-Black"/>
              </a:defRPr>
            </a:pPr>
            <a:r>
              <a:rPr b="0" spc="-14" sz="2200">
                <a:solidFill>
                  <a:srgbClr val="535353"/>
                </a:solidFill>
              </a:rPr>
              <a:t>Prostatektomia</a:t>
            </a:r>
            <a:r>
              <a:rPr b="0" spc="-62" sz="2200">
                <a:solidFill>
                  <a:srgbClr val="535353"/>
                </a:solidFill>
              </a:rPr>
              <a:t> </a:t>
            </a:r>
            <a:r>
              <a:rPr b="0" spc="-7" sz="2200">
                <a:solidFill>
                  <a:srgbClr val="535353"/>
                </a:solidFill>
              </a:rPr>
              <a:t>radykalna</a:t>
            </a:r>
            <a:r>
              <a:rPr spc="-7" sz="2200"/>
              <a:t> </a:t>
            </a:r>
            <a:r>
              <a:rPr b="0" spc="0" sz="2200">
                <a:solidFill>
                  <a:srgbClr val="535353"/>
                </a:solidFill>
              </a:rPr>
              <a:t>stanowiła</a:t>
            </a:r>
            <a:r>
              <a:rPr spc="-83" sz="2200"/>
              <a:t> </a:t>
            </a:r>
            <a:r>
              <a:rPr spc="0"/>
              <a:t>69</a:t>
            </a:r>
            <a:r>
              <a:rPr spc="-110"/>
              <a:t> </a:t>
            </a:r>
            <a:r>
              <a:t>proc. </a:t>
            </a:r>
            <a:r>
              <a:rPr b="0" spc="-7" sz="2200">
                <a:solidFill>
                  <a:srgbClr val="535353"/>
                </a:solidFill>
              </a:rPr>
              <a:t>wszystkich</a:t>
            </a:r>
            <a:r>
              <a:rPr b="0" spc="-69" sz="2200">
                <a:solidFill>
                  <a:srgbClr val="535353"/>
                </a:solidFill>
              </a:rPr>
              <a:t> </a:t>
            </a:r>
            <a:r>
              <a:rPr b="0" spc="-7" sz="2200">
                <a:solidFill>
                  <a:srgbClr val="535353"/>
                </a:solidFill>
              </a:rPr>
              <a:t>operacji w Polsce</a:t>
            </a:r>
          </a:p>
        </p:txBody>
      </p:sp>
      <p:sp>
        <p:nvSpPr>
          <p:cNvPr id="146" name="object 5"/>
          <p:cNvSpPr txBox="1"/>
          <p:nvPr/>
        </p:nvSpPr>
        <p:spPr>
          <a:xfrm>
            <a:off x="1762885" y="6975085"/>
            <a:ext cx="43186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1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Rozwój</a:t>
            </a:r>
            <a:r>
              <a:rPr spc="-30"/>
              <a:t> </a:t>
            </a:r>
            <a:r>
              <a:t>robotyki</a:t>
            </a:r>
            <a:r>
              <a:rPr spc="-30"/>
              <a:t> </a:t>
            </a:r>
            <a:r>
              <a:t>w</a:t>
            </a:r>
            <a:r>
              <a:rPr spc="-25"/>
              <a:t> </a:t>
            </a:r>
            <a:r>
              <a:rPr spc="-9"/>
              <a:t>ginekologii</a:t>
            </a:r>
          </a:p>
          <a:p>
            <a:pPr indent="12700">
              <a:spcBef>
                <a:spcPts val="1000"/>
              </a:spcBef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i</a:t>
            </a:r>
            <a:r>
              <a:rPr spc="-25"/>
              <a:t> </a:t>
            </a:r>
            <a:r>
              <a:t>chirurgii</a:t>
            </a:r>
            <a:r>
              <a:rPr spc="-25"/>
              <a:t> </a:t>
            </a:r>
            <a:r>
              <a:t>przewodu</a:t>
            </a:r>
            <a:r>
              <a:rPr spc="-25"/>
              <a:t> </a:t>
            </a:r>
            <a:r>
              <a:rPr spc="-9"/>
              <a:t>pokarmowego</a:t>
            </a:r>
          </a:p>
        </p:txBody>
      </p:sp>
      <p:sp>
        <p:nvSpPr>
          <p:cNvPr id="147" name="object 6"/>
          <p:cNvSpPr txBox="1"/>
          <p:nvPr/>
        </p:nvSpPr>
        <p:spPr>
          <a:xfrm>
            <a:off x="1783363" y="8551653"/>
            <a:ext cx="3714751" cy="1250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39400"/>
              </a:lnSpc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Centra</a:t>
            </a:r>
            <a:r>
              <a:rPr spc="-25"/>
              <a:t> </a:t>
            </a:r>
            <a:r>
              <a:t>Chirurgii</a:t>
            </a:r>
            <a:r>
              <a:rPr spc="-19"/>
              <a:t> </a:t>
            </a:r>
            <a:r>
              <a:rPr spc="-9"/>
              <a:t>Robotowej </a:t>
            </a:r>
            <a:r>
              <a:t>upowszechniają</a:t>
            </a:r>
            <a:r>
              <a:rPr spc="-65"/>
              <a:t> </a:t>
            </a:r>
            <a:r>
              <a:rPr spc="-9"/>
              <a:t>kompetencje </a:t>
            </a:r>
            <a:r>
              <a:t>na</a:t>
            </a:r>
            <a:r>
              <a:rPr spc="-9"/>
              <a:t> </a:t>
            </a:r>
            <a:r>
              <a:t>kolejne</a:t>
            </a:r>
            <a:r>
              <a:rPr spc="-9"/>
              <a:t> </a:t>
            </a:r>
            <a:r>
              <a:t>obszary</a:t>
            </a:r>
            <a:r>
              <a:rPr spc="-9"/>
              <a:t> zabiegów</a:t>
            </a:r>
          </a:p>
        </p:txBody>
      </p:sp>
      <p:pic>
        <p:nvPicPr>
          <p:cNvPr id="148" name="object 7" descr="object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935" y="5339813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object 8" descr="object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3852" y="6964234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object 9" descr="object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935" y="8588655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30" descr="Picture 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50204" y="325994"/>
            <a:ext cx="13106401" cy="10982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2" descr="Picture 12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 flipH="1">
            <a:off x="-97593" y="-2977"/>
            <a:ext cx="20104101" cy="1130895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object 2"/>
          <p:cNvSpPr txBox="1"/>
          <p:nvPr>
            <p:ph type="title"/>
          </p:nvPr>
        </p:nvSpPr>
        <p:spPr>
          <a:xfrm>
            <a:off x="988578" y="991460"/>
            <a:ext cx="4749801" cy="6395517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ct val="100499"/>
              </a:lnSpc>
            </a:pPr>
            <a:r>
              <a:t>Liczba</a:t>
            </a:r>
            <a:r>
              <a:rPr spc="-100"/>
              <a:t> zabiegów </a:t>
            </a:r>
            <a:r>
              <a:t>w</a:t>
            </a:r>
            <a:r>
              <a:rPr spc="-100"/>
              <a:t> </a:t>
            </a:r>
            <a:r>
              <a:t>asyście</a:t>
            </a:r>
            <a:r>
              <a:rPr spc="-100"/>
              <a:t> robota chirurgicznego</a:t>
            </a:r>
            <a:endParaRPr spc="-100"/>
          </a:p>
          <a:p>
            <a:pPr marR="5080" indent="12700">
              <a:lnSpc>
                <a:spcPct val="100499"/>
              </a:lnSpc>
            </a:pPr>
            <a:r>
              <a:rPr spc="-100"/>
              <a:t>na 100 tys. mieszkańców (2022)</a:t>
            </a:r>
            <a:endParaRPr spc="-100"/>
          </a:p>
          <a:p>
            <a:pPr marR="5080" indent="12700">
              <a:lnSpc>
                <a:spcPct val="100499"/>
              </a:lnSpc>
            </a:pPr>
            <a:endParaRPr spc="-100"/>
          </a:p>
          <a:p>
            <a:pPr marR="5080" indent="12700">
              <a:lnSpc>
                <a:spcPct val="100499"/>
              </a:lnSpc>
              <a:defRPr>
                <a:solidFill>
                  <a:srgbClr val="000000"/>
                </a:solidFill>
              </a:defRPr>
            </a:pPr>
            <a:r>
              <a:rPr spc="-100"/>
              <a:t>Polska: 12,8</a:t>
            </a:r>
            <a:endParaRPr spc="-100"/>
          </a:p>
        </p:txBody>
      </p:sp>
      <p:pic>
        <p:nvPicPr>
          <p:cNvPr id="155" name="mapka2-pop4.png" descr="mapka2-pop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9706" y="-1154312"/>
            <a:ext cx="13611624" cy="13611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94" descr="Picture 94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-356" y="-2977"/>
            <a:ext cx="20104812" cy="11308954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object 2"/>
          <p:cNvSpPr txBox="1"/>
          <p:nvPr>
            <p:ph type="title"/>
          </p:nvPr>
        </p:nvSpPr>
        <p:spPr>
          <a:xfrm>
            <a:off x="988577" y="991472"/>
            <a:ext cx="15769591" cy="202374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</a:pPr>
            <a:r>
              <a:t>Liczba</a:t>
            </a:r>
            <a:r>
              <a:rPr spc="-100"/>
              <a:t> </a:t>
            </a:r>
            <a:r>
              <a:t>wszystkich</a:t>
            </a:r>
            <a:r>
              <a:rPr spc="-100"/>
              <a:t> </a:t>
            </a:r>
            <a:r>
              <a:t>zabiegów</a:t>
            </a:r>
            <a:r>
              <a:rPr spc="-100"/>
              <a:t> </a:t>
            </a:r>
            <a:r>
              <a:t>prostatektomii</a:t>
            </a:r>
            <a:r>
              <a:rPr spc="-100"/>
              <a:t> radykalnej</a:t>
            </a:r>
            <a:endParaRPr spc="-100"/>
          </a:p>
          <a:p>
            <a:pPr marR="5080" indent="12700">
              <a:lnSpc>
                <a:spcPts val="5200"/>
              </a:lnSpc>
              <a:spcBef>
                <a:spcPts val="100"/>
              </a:spcBef>
            </a:pPr>
            <a:r>
              <a:t>z</a:t>
            </a:r>
            <a:r>
              <a:rPr spc="-100"/>
              <a:t> </a:t>
            </a:r>
            <a:r>
              <a:t>podziałem</a:t>
            </a:r>
            <a:r>
              <a:rPr spc="-100"/>
              <a:t> </a:t>
            </a:r>
            <a:r>
              <a:t>według</a:t>
            </a:r>
            <a:r>
              <a:rPr spc="-100"/>
              <a:t> </a:t>
            </a:r>
            <a:r>
              <a:t>metody</a:t>
            </a:r>
            <a:r>
              <a:rPr spc="-100"/>
              <a:t> </a:t>
            </a:r>
            <a:r>
              <a:t>(manualna,</a:t>
            </a:r>
            <a:r>
              <a:rPr spc="-100"/>
              <a:t> </a:t>
            </a:r>
            <a:r>
              <a:t>laparoskopia,</a:t>
            </a:r>
            <a:r>
              <a:rPr spc="-100"/>
              <a:t> robotowa), </a:t>
            </a:r>
            <a:r>
              <a:t>NFZ</a:t>
            </a:r>
            <a:r>
              <a:rPr spc="-100"/>
              <a:t> </a:t>
            </a:r>
            <a:r>
              <a:t>+ </a:t>
            </a:r>
            <a:r>
              <a:rPr spc="-100"/>
              <a:t>prywatne</a:t>
            </a:r>
          </a:p>
        </p:txBody>
      </p:sp>
      <p:sp>
        <p:nvSpPr>
          <p:cNvPr id="159" name="object 3"/>
          <p:cNvSpPr txBox="1"/>
          <p:nvPr/>
        </p:nvSpPr>
        <p:spPr>
          <a:xfrm>
            <a:off x="1680178" y="3766190"/>
            <a:ext cx="5823080" cy="7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407669" indent="12700">
              <a:lnSpc>
                <a:spcPct val="139400"/>
              </a:lnSpc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Rozwój</a:t>
            </a:r>
            <a:r>
              <a:rPr spc="-55"/>
              <a:t> </a:t>
            </a:r>
            <a:r>
              <a:t>procedur</a:t>
            </a:r>
            <a:r>
              <a:rPr spc="-39"/>
              <a:t> </a:t>
            </a:r>
            <a:r>
              <a:rPr spc="-9"/>
              <a:t>małoinwazyjnych, </a:t>
            </a:r>
            <a:r>
              <a:t>w tym </a:t>
            </a:r>
            <a:r>
              <a:rPr spc="-9"/>
              <a:t>robotowych </a:t>
            </a:r>
            <a:r>
              <a:t>–</a:t>
            </a:r>
            <a:r>
              <a:rPr spc="-62"/>
              <a:t> </a:t>
            </a:r>
            <a:r>
              <a:t>przełamanie</a:t>
            </a:r>
            <a:r>
              <a:rPr spc="-58"/>
              <a:t> </a:t>
            </a:r>
            <a:r>
              <a:t>w</a:t>
            </a:r>
            <a:r>
              <a:rPr spc="-62"/>
              <a:t> </a:t>
            </a:r>
            <a:r>
              <a:t>2018</a:t>
            </a:r>
            <a:r>
              <a:rPr spc="-58"/>
              <a:t> </a:t>
            </a:r>
            <a:r>
              <a:rPr spc="-14"/>
              <a:t>roku</a:t>
            </a:r>
          </a:p>
        </p:txBody>
      </p:sp>
      <p:sp>
        <p:nvSpPr>
          <p:cNvPr id="160" name="object 4"/>
          <p:cNvSpPr txBox="1"/>
          <p:nvPr/>
        </p:nvSpPr>
        <p:spPr>
          <a:xfrm>
            <a:off x="1694119" y="4837260"/>
            <a:ext cx="6570486" cy="9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784859" indent="12700">
              <a:lnSpc>
                <a:spcPct val="139400"/>
              </a:lnSpc>
              <a:defRPr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Przyspieszenie </a:t>
            </a:r>
            <a:r>
              <a:rPr spc="-9"/>
              <a:t>dzięki osobnej, </a:t>
            </a:r>
            <a:r>
              <a:t>wyższej</a:t>
            </a:r>
            <a:r>
              <a:rPr spc="-25"/>
              <a:t> </a:t>
            </a:r>
            <a:r>
              <a:t>wycenie</a:t>
            </a:r>
            <a:r>
              <a:rPr spc="-9"/>
              <a:t> zabiegu RARP </a:t>
            </a:r>
            <a:r>
              <a:t>od</a:t>
            </a:r>
            <a:r>
              <a:rPr spc="-9"/>
              <a:t> </a:t>
            </a:r>
            <a:r>
              <a:rPr b="1" spc="-13" sz="3000">
                <a:solidFill>
                  <a:schemeClr val="accent2">
                    <a:satOff val="-4966"/>
                    <a:lumOff val="-10549"/>
                  </a:schemeClr>
                </a:solidFill>
              </a:rPr>
              <a:t>1.04.2022</a:t>
            </a:r>
          </a:p>
        </p:txBody>
      </p:sp>
      <p:pic>
        <p:nvPicPr>
          <p:cNvPr id="161" name="object 63" descr="object 6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935" y="3967860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object 64" descr="object 6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4935" y="4888867"/>
            <a:ext cx="230350" cy="23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2-5.png" descr="2-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9025" y="7218508"/>
            <a:ext cx="7019293" cy="3545098"/>
          </a:xfrm>
          <a:prstGeom prst="rect">
            <a:avLst/>
          </a:prstGeom>
          <a:ln w="12700">
            <a:solidFill>
              <a:srgbClr val="535353"/>
            </a:solidFill>
            <a:custDash>
              <a:ds d="100000" sp="200000"/>
            </a:custDash>
          </a:ln>
        </p:spPr>
      </p:pic>
      <p:pic>
        <p:nvPicPr>
          <p:cNvPr id="164" name="2-4.png" descr="2-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33440" y="3233788"/>
            <a:ext cx="11404601" cy="57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